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tiff" ContentType="image/tiff"/>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82"/>
  </p:notesMasterIdLst>
  <p:sldIdLst>
    <p:sldId id="256" r:id="rId2"/>
    <p:sldId id="387" r:id="rId3"/>
    <p:sldId id="257" r:id="rId4"/>
    <p:sldId id="335" r:id="rId5"/>
    <p:sldId id="336" r:id="rId6"/>
    <p:sldId id="392" r:id="rId7"/>
    <p:sldId id="338" r:id="rId8"/>
    <p:sldId id="260" r:id="rId9"/>
    <p:sldId id="266" r:id="rId10"/>
    <p:sldId id="339" r:id="rId11"/>
    <p:sldId id="340" r:id="rId12"/>
    <p:sldId id="343" r:id="rId13"/>
    <p:sldId id="342" r:id="rId14"/>
    <p:sldId id="276" r:id="rId15"/>
    <p:sldId id="344" r:id="rId16"/>
    <p:sldId id="264" r:id="rId17"/>
    <p:sldId id="345" r:id="rId18"/>
    <p:sldId id="262" r:id="rId19"/>
    <p:sldId id="350" r:id="rId20"/>
    <p:sldId id="349" r:id="rId21"/>
    <p:sldId id="348" r:id="rId22"/>
    <p:sldId id="347" r:id="rId23"/>
    <p:sldId id="346" r:id="rId24"/>
    <p:sldId id="356" r:id="rId25"/>
    <p:sldId id="357" r:id="rId26"/>
    <p:sldId id="355" r:id="rId27"/>
    <p:sldId id="353" r:id="rId28"/>
    <p:sldId id="354" r:id="rId29"/>
    <p:sldId id="352" r:id="rId30"/>
    <p:sldId id="351" r:id="rId31"/>
    <p:sldId id="284" r:id="rId32"/>
    <p:sldId id="277" r:id="rId33"/>
    <p:sldId id="278" r:id="rId34"/>
    <p:sldId id="279" r:id="rId35"/>
    <p:sldId id="361" r:id="rId36"/>
    <p:sldId id="321" r:id="rId37"/>
    <p:sldId id="358" r:id="rId38"/>
    <p:sldId id="359" r:id="rId39"/>
    <p:sldId id="360" r:id="rId40"/>
    <p:sldId id="389" r:id="rId41"/>
    <p:sldId id="280" r:id="rId42"/>
    <p:sldId id="369" r:id="rId43"/>
    <p:sldId id="362" r:id="rId44"/>
    <p:sldId id="370" r:id="rId45"/>
    <p:sldId id="363" r:id="rId46"/>
    <p:sldId id="364" r:id="rId47"/>
    <p:sldId id="371" r:id="rId48"/>
    <p:sldId id="325" r:id="rId49"/>
    <p:sldId id="326" r:id="rId50"/>
    <p:sldId id="372" r:id="rId51"/>
    <p:sldId id="373" r:id="rId52"/>
    <p:sldId id="374" r:id="rId53"/>
    <p:sldId id="327" r:id="rId54"/>
    <p:sldId id="375" r:id="rId55"/>
    <p:sldId id="391" r:id="rId56"/>
    <p:sldId id="390" r:id="rId57"/>
    <p:sldId id="377" r:id="rId58"/>
    <p:sldId id="376" r:id="rId59"/>
    <p:sldId id="378" r:id="rId60"/>
    <p:sldId id="329" r:id="rId61"/>
    <p:sldId id="330" r:id="rId62"/>
    <p:sldId id="388" r:id="rId63"/>
    <p:sldId id="267" r:id="rId64"/>
    <p:sldId id="293" r:id="rId65"/>
    <p:sldId id="270" r:id="rId66"/>
    <p:sldId id="381" r:id="rId67"/>
    <p:sldId id="382" r:id="rId68"/>
    <p:sldId id="294" r:id="rId69"/>
    <p:sldId id="384" r:id="rId70"/>
    <p:sldId id="383" r:id="rId71"/>
    <p:sldId id="385" r:id="rId72"/>
    <p:sldId id="386" r:id="rId73"/>
    <p:sldId id="272" r:id="rId74"/>
    <p:sldId id="296" r:id="rId75"/>
    <p:sldId id="309" r:id="rId76"/>
    <p:sldId id="313" r:id="rId77"/>
    <p:sldId id="319" r:id="rId78"/>
    <p:sldId id="314" r:id="rId79"/>
    <p:sldId id="320" r:id="rId80"/>
    <p:sldId id="32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p:restoredTop sz="94671"/>
  </p:normalViewPr>
  <p:slideViewPr>
    <p:cSldViewPr snapToGrid="0" snapToObjects="1">
      <p:cViewPr varScale="1">
        <p:scale>
          <a:sx n="154" d="100"/>
          <a:sy n="154" d="100"/>
        </p:scale>
        <p:origin x="672" y="144"/>
      </p:cViewPr>
      <p:guideLst/>
    </p:cSldViewPr>
  </p:slideViewPr>
  <p:outlineViewPr>
    <p:cViewPr>
      <p:scale>
        <a:sx n="33" d="100"/>
        <a:sy n="33" d="100"/>
      </p:scale>
      <p:origin x="0" y="-78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EEC2C-7453-C343-86DE-773B35A6A4BB}"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86D3B-80B3-044D-A980-526078474D9B}" type="slidenum">
              <a:rPr lang="en-US" smtClean="0"/>
              <a:t>‹#›</a:t>
            </a:fld>
            <a:endParaRPr lang="en-US"/>
          </a:p>
        </p:txBody>
      </p:sp>
    </p:spTree>
    <p:extLst>
      <p:ext uri="{BB962C8B-B14F-4D97-AF65-F5344CB8AC3E}">
        <p14:creationId xmlns:p14="http://schemas.microsoft.com/office/powerpoint/2010/main" val="36494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gradient in </a:t>
            </a:r>
            <a:r>
              <a:rPr lang="en-US" dirty="0" err="1"/>
              <a:t>th</a:t>
            </a:r>
            <a:r>
              <a:rPr lang="en-US" baseline="0" dirty="0"/>
              <a:t> e </a:t>
            </a:r>
            <a:r>
              <a:rPr lang="en-US" baseline="0" dirty="0" err="1"/>
              <a:t>arrrows</a:t>
            </a:r>
            <a:r>
              <a:rPr lang="en-US" baseline="0" dirty="0"/>
              <a:t> to make it visually clear that participation rate is increasing in the lower quintiles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5</a:t>
            </a:fld>
            <a:endParaRPr lang="en-US"/>
          </a:p>
        </p:txBody>
      </p:sp>
    </p:spTree>
    <p:extLst>
      <p:ext uri="{BB962C8B-B14F-4D97-AF65-F5344CB8AC3E}">
        <p14:creationId xmlns:p14="http://schemas.microsoft.com/office/powerpoint/2010/main" val="111134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 few words to illustrate</a:t>
            </a:r>
            <a:r>
              <a:rPr lang="en-US" baseline="0" dirty="0"/>
              <a:t> what it means to be an assumption.</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15</a:t>
            </a:fld>
            <a:endParaRPr lang="en-US"/>
          </a:p>
        </p:txBody>
      </p:sp>
    </p:spTree>
    <p:extLst>
      <p:ext uri="{BB962C8B-B14F-4D97-AF65-F5344CB8AC3E}">
        <p14:creationId xmlns:p14="http://schemas.microsoft.com/office/powerpoint/2010/main" val="18642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18</a:t>
            </a:fld>
            <a:endParaRPr lang="en-US"/>
          </a:p>
        </p:txBody>
      </p:sp>
    </p:spTree>
    <p:extLst>
      <p:ext uri="{BB962C8B-B14F-4D97-AF65-F5344CB8AC3E}">
        <p14:creationId xmlns:p14="http://schemas.microsoft.com/office/powerpoint/2010/main" val="179151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19</a:t>
            </a:fld>
            <a:endParaRPr lang="en-US"/>
          </a:p>
        </p:txBody>
      </p:sp>
    </p:spTree>
    <p:extLst>
      <p:ext uri="{BB962C8B-B14F-4D97-AF65-F5344CB8AC3E}">
        <p14:creationId xmlns:p14="http://schemas.microsoft.com/office/powerpoint/2010/main" val="125382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20</a:t>
            </a:fld>
            <a:endParaRPr lang="en-US"/>
          </a:p>
        </p:txBody>
      </p:sp>
    </p:spTree>
    <p:extLst>
      <p:ext uri="{BB962C8B-B14F-4D97-AF65-F5344CB8AC3E}">
        <p14:creationId xmlns:p14="http://schemas.microsoft.com/office/powerpoint/2010/main" val="17699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21</a:t>
            </a:fld>
            <a:endParaRPr lang="en-US"/>
          </a:p>
        </p:txBody>
      </p:sp>
    </p:spTree>
    <p:extLst>
      <p:ext uri="{BB962C8B-B14F-4D97-AF65-F5344CB8AC3E}">
        <p14:creationId xmlns:p14="http://schemas.microsoft.com/office/powerpoint/2010/main" val="1378649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22</a:t>
            </a:fld>
            <a:endParaRPr lang="en-US"/>
          </a:p>
        </p:txBody>
      </p:sp>
    </p:spTree>
    <p:extLst>
      <p:ext uri="{BB962C8B-B14F-4D97-AF65-F5344CB8AC3E}">
        <p14:creationId xmlns:p14="http://schemas.microsoft.com/office/powerpoint/2010/main" val="146236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animations to hammer home that most didn’t provide this information.</a:t>
            </a:r>
          </a:p>
          <a:p>
            <a:endParaRPr lang="en-US" dirty="0"/>
          </a:p>
          <a:p>
            <a:r>
              <a:rPr lang="en-US" dirty="0"/>
              <a:t>Summarize it for them. Not MCAR because higher performing students are overrepresented</a:t>
            </a:r>
          </a:p>
        </p:txBody>
      </p:sp>
      <p:sp>
        <p:nvSpPr>
          <p:cNvPr id="4" name="Slide Number Placeholder 3"/>
          <p:cNvSpPr>
            <a:spLocks noGrp="1"/>
          </p:cNvSpPr>
          <p:nvPr>
            <p:ph type="sldNum" sz="quarter" idx="10"/>
          </p:nvPr>
        </p:nvSpPr>
        <p:spPr/>
        <p:txBody>
          <a:bodyPr/>
          <a:lstStyle/>
          <a:p>
            <a:fld id="{7D986D3B-80B3-044D-A980-526078474D9B}" type="slidenum">
              <a:rPr lang="en-US" smtClean="0"/>
              <a:t>23</a:t>
            </a:fld>
            <a:endParaRPr lang="en-US"/>
          </a:p>
        </p:txBody>
      </p:sp>
    </p:spTree>
    <p:extLst>
      <p:ext uri="{BB962C8B-B14F-4D97-AF65-F5344CB8AC3E}">
        <p14:creationId xmlns:p14="http://schemas.microsoft.com/office/powerpoint/2010/main" val="40169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24</a:t>
            </a:fld>
            <a:endParaRPr lang="en-US"/>
          </a:p>
        </p:txBody>
      </p:sp>
    </p:spTree>
    <p:extLst>
      <p:ext uri="{BB962C8B-B14F-4D97-AF65-F5344CB8AC3E}">
        <p14:creationId xmlns:p14="http://schemas.microsoft.com/office/powerpoint/2010/main" val="159235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25</a:t>
            </a:fld>
            <a:endParaRPr lang="en-US"/>
          </a:p>
        </p:txBody>
      </p:sp>
    </p:spTree>
    <p:extLst>
      <p:ext uri="{BB962C8B-B14F-4D97-AF65-F5344CB8AC3E}">
        <p14:creationId xmlns:p14="http://schemas.microsoft.com/office/powerpoint/2010/main" val="78832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26</a:t>
            </a:fld>
            <a:endParaRPr lang="en-US"/>
          </a:p>
        </p:txBody>
      </p:sp>
    </p:spTree>
    <p:extLst>
      <p:ext uri="{BB962C8B-B14F-4D97-AF65-F5344CB8AC3E}">
        <p14:creationId xmlns:p14="http://schemas.microsoft.com/office/powerpoint/2010/main" val="168954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gradient in </a:t>
            </a:r>
            <a:r>
              <a:rPr lang="en-US" dirty="0" err="1"/>
              <a:t>th</a:t>
            </a:r>
            <a:r>
              <a:rPr lang="en-US" baseline="0" dirty="0"/>
              <a:t> e </a:t>
            </a:r>
            <a:r>
              <a:rPr lang="en-US" baseline="0" dirty="0" err="1"/>
              <a:t>arrrows</a:t>
            </a:r>
            <a:r>
              <a:rPr lang="en-US" baseline="0" dirty="0"/>
              <a:t> to make it visually clear that participation rate is increasing in the lower quintiles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6</a:t>
            </a:fld>
            <a:endParaRPr lang="en-US"/>
          </a:p>
        </p:txBody>
      </p:sp>
    </p:spTree>
    <p:extLst>
      <p:ext uri="{BB962C8B-B14F-4D97-AF65-F5344CB8AC3E}">
        <p14:creationId xmlns:p14="http://schemas.microsoft.com/office/powerpoint/2010/main" val="66032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27</a:t>
            </a:fld>
            <a:endParaRPr lang="en-US"/>
          </a:p>
        </p:txBody>
      </p:sp>
    </p:spTree>
    <p:extLst>
      <p:ext uri="{BB962C8B-B14F-4D97-AF65-F5344CB8AC3E}">
        <p14:creationId xmlns:p14="http://schemas.microsoft.com/office/powerpoint/2010/main" val="109010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28</a:t>
            </a:fld>
            <a:endParaRPr lang="en-US"/>
          </a:p>
        </p:txBody>
      </p:sp>
    </p:spTree>
    <p:extLst>
      <p:ext uri="{BB962C8B-B14F-4D97-AF65-F5344CB8AC3E}">
        <p14:creationId xmlns:p14="http://schemas.microsoft.com/office/powerpoint/2010/main" val="59563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29</a:t>
            </a:fld>
            <a:endParaRPr lang="en-US"/>
          </a:p>
        </p:txBody>
      </p:sp>
    </p:spTree>
    <p:extLst>
      <p:ext uri="{BB962C8B-B14F-4D97-AF65-F5344CB8AC3E}">
        <p14:creationId xmlns:p14="http://schemas.microsoft.com/office/powerpoint/2010/main" val="919523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t>
            </a:r>
            <a:r>
              <a:rPr lang="en-US" dirty="0" err="1"/>
              <a:t>iin</a:t>
            </a:r>
            <a:r>
              <a:rPr lang="en-US" baseline="0" dirty="0"/>
              <a:t> mind that for complete case analysis missing posttest data means that that student is removed from the analysis</a:t>
            </a:r>
          </a:p>
          <a:p>
            <a:endParaRPr lang="en-US" baseline="0" dirty="0"/>
          </a:p>
          <a:p>
            <a:r>
              <a:rPr lang="en-US" baseline="0" dirty="0"/>
              <a:t>Tie this back to the nation at risk.  Just like in the nation at risk report we aren’t accounting for who is participating. We run the risk that we are only measuring A and B students and we are rewarding ignoring students who do not excel.</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30</a:t>
            </a:fld>
            <a:endParaRPr lang="en-US"/>
          </a:p>
        </p:txBody>
      </p:sp>
    </p:spTree>
    <p:extLst>
      <p:ext uri="{BB962C8B-B14F-4D97-AF65-F5344CB8AC3E}">
        <p14:creationId xmlns:p14="http://schemas.microsoft.com/office/powerpoint/2010/main" val="138385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just delete</a:t>
            </a:r>
            <a:r>
              <a:rPr lang="en-US" baseline="0" dirty="0"/>
              <a:t> the little graphs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33</a:t>
            </a:fld>
            <a:endParaRPr lang="en-US"/>
          </a:p>
        </p:txBody>
      </p:sp>
    </p:spTree>
    <p:extLst>
      <p:ext uri="{BB962C8B-B14F-4D97-AF65-F5344CB8AC3E}">
        <p14:creationId xmlns:p14="http://schemas.microsoft.com/office/powerpoint/2010/main" val="1429297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these little plots</a:t>
            </a:r>
          </a:p>
        </p:txBody>
      </p:sp>
      <p:sp>
        <p:nvSpPr>
          <p:cNvPr id="4" name="Slide Number Placeholder 3"/>
          <p:cNvSpPr>
            <a:spLocks noGrp="1"/>
          </p:cNvSpPr>
          <p:nvPr>
            <p:ph type="sldNum" sz="quarter" idx="10"/>
          </p:nvPr>
        </p:nvSpPr>
        <p:spPr/>
        <p:txBody>
          <a:bodyPr/>
          <a:lstStyle/>
          <a:p>
            <a:fld id="{7D986D3B-80B3-044D-A980-526078474D9B}" type="slidenum">
              <a:rPr lang="en-US" smtClean="0"/>
              <a:t>34</a:t>
            </a:fld>
            <a:endParaRPr lang="en-US"/>
          </a:p>
        </p:txBody>
      </p:sp>
    </p:spTree>
    <p:extLst>
      <p:ext uri="{BB962C8B-B14F-4D97-AF65-F5344CB8AC3E}">
        <p14:creationId xmlns:p14="http://schemas.microsoft.com/office/powerpoint/2010/main" val="90238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nation</a:t>
            </a:r>
            <a:r>
              <a:rPr lang="en-US" baseline="0" dirty="0"/>
              <a:t> at risk. How the difference results from the over representation of A and B students.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35</a:t>
            </a:fld>
            <a:endParaRPr lang="en-US"/>
          </a:p>
        </p:txBody>
      </p:sp>
    </p:spTree>
    <p:extLst>
      <p:ext uri="{BB962C8B-B14F-4D97-AF65-F5344CB8AC3E}">
        <p14:creationId xmlns:p14="http://schemas.microsoft.com/office/powerpoint/2010/main" val="1263718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nation</a:t>
            </a:r>
            <a:r>
              <a:rPr lang="en-US" baseline="0" dirty="0"/>
              <a:t> at risk. How the difference results from the over representation of A and B students.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36</a:t>
            </a:fld>
            <a:endParaRPr lang="en-US"/>
          </a:p>
        </p:txBody>
      </p:sp>
    </p:spTree>
    <p:extLst>
      <p:ext uri="{BB962C8B-B14F-4D97-AF65-F5344CB8AC3E}">
        <p14:creationId xmlns:p14="http://schemas.microsoft.com/office/powerpoint/2010/main" val="37566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nation</a:t>
            </a:r>
            <a:r>
              <a:rPr lang="en-US" baseline="0" dirty="0"/>
              <a:t> at risk. How the difference results from the over representation of A and B students.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37</a:t>
            </a:fld>
            <a:endParaRPr lang="en-US"/>
          </a:p>
        </p:txBody>
      </p:sp>
    </p:spTree>
    <p:extLst>
      <p:ext uri="{BB962C8B-B14F-4D97-AF65-F5344CB8AC3E}">
        <p14:creationId xmlns:p14="http://schemas.microsoft.com/office/powerpoint/2010/main" val="2031321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nation</a:t>
            </a:r>
            <a:r>
              <a:rPr lang="en-US" baseline="0" dirty="0"/>
              <a:t> at risk. How the difference results from the over representation of A and B students.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38</a:t>
            </a:fld>
            <a:endParaRPr lang="en-US"/>
          </a:p>
        </p:txBody>
      </p:sp>
    </p:spTree>
    <p:extLst>
      <p:ext uri="{BB962C8B-B14F-4D97-AF65-F5344CB8AC3E}">
        <p14:creationId xmlns:p14="http://schemas.microsoft.com/office/powerpoint/2010/main" val="32795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gradient in </a:t>
            </a:r>
            <a:r>
              <a:rPr lang="en-US" dirty="0" err="1"/>
              <a:t>th</a:t>
            </a:r>
            <a:r>
              <a:rPr lang="en-US" baseline="0" dirty="0"/>
              <a:t> e </a:t>
            </a:r>
            <a:r>
              <a:rPr lang="en-US" baseline="0" dirty="0" err="1"/>
              <a:t>arrrows</a:t>
            </a:r>
            <a:r>
              <a:rPr lang="en-US" baseline="0" dirty="0"/>
              <a:t> to make it visually clear that participation rate is increasing in the lower quintiles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7</a:t>
            </a:fld>
            <a:endParaRPr lang="en-US"/>
          </a:p>
        </p:txBody>
      </p:sp>
    </p:spTree>
    <p:extLst>
      <p:ext uri="{BB962C8B-B14F-4D97-AF65-F5344CB8AC3E}">
        <p14:creationId xmlns:p14="http://schemas.microsoft.com/office/powerpoint/2010/main" val="209004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the nation</a:t>
            </a:r>
            <a:r>
              <a:rPr lang="en-US" baseline="0" dirty="0"/>
              <a:t> at risk. How the difference results from the over representation of A and B students.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39</a:t>
            </a:fld>
            <a:endParaRPr lang="en-US"/>
          </a:p>
        </p:txBody>
      </p:sp>
    </p:spTree>
    <p:extLst>
      <p:ext uri="{BB962C8B-B14F-4D97-AF65-F5344CB8AC3E}">
        <p14:creationId xmlns:p14="http://schemas.microsoft.com/office/powerpoint/2010/main" val="1627457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41</a:t>
            </a:fld>
            <a:endParaRPr lang="en-US"/>
          </a:p>
        </p:txBody>
      </p:sp>
    </p:spTree>
    <p:extLst>
      <p:ext uri="{BB962C8B-B14F-4D97-AF65-F5344CB8AC3E}">
        <p14:creationId xmlns:p14="http://schemas.microsoft.com/office/powerpoint/2010/main" val="2106189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42</a:t>
            </a:fld>
            <a:endParaRPr lang="en-US"/>
          </a:p>
        </p:txBody>
      </p:sp>
    </p:spTree>
    <p:extLst>
      <p:ext uri="{BB962C8B-B14F-4D97-AF65-F5344CB8AC3E}">
        <p14:creationId xmlns:p14="http://schemas.microsoft.com/office/powerpoint/2010/main" val="628782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43</a:t>
            </a:fld>
            <a:endParaRPr lang="en-US"/>
          </a:p>
        </p:txBody>
      </p:sp>
    </p:spTree>
    <p:extLst>
      <p:ext uri="{BB962C8B-B14F-4D97-AF65-F5344CB8AC3E}">
        <p14:creationId xmlns:p14="http://schemas.microsoft.com/office/powerpoint/2010/main" val="911511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44</a:t>
            </a:fld>
            <a:endParaRPr lang="en-US"/>
          </a:p>
        </p:txBody>
      </p:sp>
    </p:spTree>
    <p:extLst>
      <p:ext uri="{BB962C8B-B14F-4D97-AF65-F5344CB8AC3E}">
        <p14:creationId xmlns:p14="http://schemas.microsoft.com/office/powerpoint/2010/main" val="584656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45</a:t>
            </a:fld>
            <a:endParaRPr lang="en-US"/>
          </a:p>
        </p:txBody>
      </p:sp>
    </p:spTree>
    <p:extLst>
      <p:ext uri="{BB962C8B-B14F-4D97-AF65-F5344CB8AC3E}">
        <p14:creationId xmlns:p14="http://schemas.microsoft.com/office/powerpoint/2010/main" val="353858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46</a:t>
            </a:fld>
            <a:endParaRPr lang="en-US"/>
          </a:p>
        </p:txBody>
      </p:sp>
    </p:spTree>
    <p:extLst>
      <p:ext uri="{BB962C8B-B14F-4D97-AF65-F5344CB8AC3E}">
        <p14:creationId xmlns:p14="http://schemas.microsoft.com/office/powerpoint/2010/main" val="493177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imputation has plausible scores for each student.</a:t>
            </a:r>
            <a:r>
              <a:rPr lang="en-US" baseline="0" dirty="0"/>
              <a:t> Variability is introduced between imputation based on the information available</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47</a:t>
            </a:fld>
            <a:endParaRPr lang="en-US"/>
          </a:p>
        </p:txBody>
      </p:sp>
    </p:spTree>
    <p:extLst>
      <p:ext uri="{BB962C8B-B14F-4D97-AF65-F5344CB8AC3E}">
        <p14:creationId xmlns:p14="http://schemas.microsoft.com/office/powerpoint/2010/main" val="1584971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darts on a bullseye.</a:t>
            </a:r>
          </a:p>
        </p:txBody>
      </p:sp>
      <p:sp>
        <p:nvSpPr>
          <p:cNvPr id="4" name="Slide Number Placeholder 3"/>
          <p:cNvSpPr>
            <a:spLocks noGrp="1"/>
          </p:cNvSpPr>
          <p:nvPr>
            <p:ph type="sldNum" sz="quarter" idx="10"/>
          </p:nvPr>
        </p:nvSpPr>
        <p:spPr/>
        <p:txBody>
          <a:bodyPr/>
          <a:lstStyle/>
          <a:p>
            <a:fld id="{7D986D3B-80B3-044D-A980-526078474D9B}" type="slidenum">
              <a:rPr lang="en-US" smtClean="0"/>
              <a:t>63</a:t>
            </a:fld>
            <a:endParaRPr lang="en-US"/>
          </a:p>
        </p:txBody>
      </p:sp>
    </p:spTree>
    <p:extLst>
      <p:ext uri="{BB962C8B-B14F-4D97-AF65-F5344CB8AC3E}">
        <p14:creationId xmlns:p14="http://schemas.microsoft.com/office/powerpoint/2010/main" val="156519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case analysis biases the gains for everyone but much more so for the lecture based.  Because it cuts out nearly all of the low performing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Lecturer could say: On this unbiased assessment we got the same outcome yet you are giving more A’s. You have inflated grades.</a:t>
            </a:r>
          </a:p>
          <a:p>
            <a:endParaRPr lang="en-US" baseline="0" dirty="0"/>
          </a:p>
        </p:txBody>
      </p:sp>
      <p:sp>
        <p:nvSpPr>
          <p:cNvPr id="4" name="Slide Number Placeholder 3"/>
          <p:cNvSpPr>
            <a:spLocks noGrp="1"/>
          </p:cNvSpPr>
          <p:nvPr>
            <p:ph type="sldNum" sz="quarter" idx="10"/>
          </p:nvPr>
        </p:nvSpPr>
        <p:spPr/>
        <p:txBody>
          <a:bodyPr/>
          <a:lstStyle/>
          <a:p>
            <a:fld id="{7D986D3B-80B3-044D-A980-526078474D9B}" type="slidenum">
              <a:rPr lang="en-US" smtClean="0"/>
              <a:t>68</a:t>
            </a:fld>
            <a:endParaRPr lang="en-US"/>
          </a:p>
        </p:txBody>
      </p:sp>
    </p:spTree>
    <p:extLst>
      <p:ext uri="{BB962C8B-B14F-4D97-AF65-F5344CB8AC3E}">
        <p14:creationId xmlns:p14="http://schemas.microsoft.com/office/powerpoint/2010/main" val="55917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seems to be this idea in PER that by only using the matched data we have</a:t>
            </a:r>
            <a:r>
              <a:rPr lang="en-US" baseline="0" dirty="0"/>
              <a:t> addressed any problems that missing data represents.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9</a:t>
            </a:fld>
            <a:endParaRPr lang="en-US"/>
          </a:p>
        </p:txBody>
      </p:sp>
    </p:spTree>
    <p:extLst>
      <p:ext uri="{BB962C8B-B14F-4D97-AF65-F5344CB8AC3E}">
        <p14:creationId xmlns:p14="http://schemas.microsoft.com/office/powerpoint/2010/main" val="422367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case analysis biases the gains for everyone but much more so for the lecture based.  Because it cuts out nearly all of the low performing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Lecturer could say: On this unbiased assessment we got the same outcome yet you are giving more A’s. You have inflated grades.</a:t>
            </a:r>
          </a:p>
          <a:p>
            <a:endParaRPr lang="en-US" baseline="0" dirty="0"/>
          </a:p>
        </p:txBody>
      </p:sp>
      <p:sp>
        <p:nvSpPr>
          <p:cNvPr id="4" name="Slide Number Placeholder 3"/>
          <p:cNvSpPr>
            <a:spLocks noGrp="1"/>
          </p:cNvSpPr>
          <p:nvPr>
            <p:ph type="sldNum" sz="quarter" idx="10"/>
          </p:nvPr>
        </p:nvSpPr>
        <p:spPr/>
        <p:txBody>
          <a:bodyPr/>
          <a:lstStyle/>
          <a:p>
            <a:fld id="{7D986D3B-80B3-044D-A980-526078474D9B}" type="slidenum">
              <a:rPr lang="en-US" smtClean="0"/>
              <a:t>69</a:t>
            </a:fld>
            <a:endParaRPr lang="en-US"/>
          </a:p>
        </p:txBody>
      </p:sp>
    </p:spTree>
    <p:extLst>
      <p:ext uri="{BB962C8B-B14F-4D97-AF65-F5344CB8AC3E}">
        <p14:creationId xmlns:p14="http://schemas.microsoft.com/office/powerpoint/2010/main" val="643448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case analysis biases the gains for everyone but much more so for the lecture based.  Because it cuts out nearly all of the low performing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Lecturer could say: On this unbiased assessment we got the same outcome yet you are giving more A’s. You have inflated grades.</a:t>
            </a:r>
          </a:p>
          <a:p>
            <a:endParaRPr lang="en-US" baseline="0" dirty="0"/>
          </a:p>
        </p:txBody>
      </p:sp>
      <p:sp>
        <p:nvSpPr>
          <p:cNvPr id="4" name="Slide Number Placeholder 3"/>
          <p:cNvSpPr>
            <a:spLocks noGrp="1"/>
          </p:cNvSpPr>
          <p:nvPr>
            <p:ph type="sldNum" sz="quarter" idx="10"/>
          </p:nvPr>
        </p:nvSpPr>
        <p:spPr/>
        <p:txBody>
          <a:bodyPr/>
          <a:lstStyle/>
          <a:p>
            <a:fld id="{7D986D3B-80B3-044D-A980-526078474D9B}" type="slidenum">
              <a:rPr lang="en-US" smtClean="0"/>
              <a:t>70</a:t>
            </a:fld>
            <a:endParaRPr lang="en-US"/>
          </a:p>
        </p:txBody>
      </p:sp>
    </p:spTree>
    <p:extLst>
      <p:ext uri="{BB962C8B-B14F-4D97-AF65-F5344CB8AC3E}">
        <p14:creationId xmlns:p14="http://schemas.microsoft.com/office/powerpoint/2010/main" val="51915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case analysis biases the gains for everyone but much more so for the lecture based.  Because it cuts out nearly all of the low performing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Lecturer could say: On this unbiased assessment we got the same outcome yet you are giving more A’s. You have inflated grades.</a:t>
            </a:r>
          </a:p>
          <a:p>
            <a:endParaRPr lang="en-US" baseline="0" dirty="0"/>
          </a:p>
        </p:txBody>
      </p:sp>
      <p:sp>
        <p:nvSpPr>
          <p:cNvPr id="4" name="Slide Number Placeholder 3"/>
          <p:cNvSpPr>
            <a:spLocks noGrp="1"/>
          </p:cNvSpPr>
          <p:nvPr>
            <p:ph type="sldNum" sz="quarter" idx="10"/>
          </p:nvPr>
        </p:nvSpPr>
        <p:spPr/>
        <p:txBody>
          <a:bodyPr/>
          <a:lstStyle/>
          <a:p>
            <a:fld id="{7D986D3B-80B3-044D-A980-526078474D9B}" type="slidenum">
              <a:rPr lang="en-US" smtClean="0"/>
              <a:t>71</a:t>
            </a:fld>
            <a:endParaRPr lang="en-US"/>
          </a:p>
        </p:txBody>
      </p:sp>
    </p:spTree>
    <p:extLst>
      <p:ext uri="{BB962C8B-B14F-4D97-AF65-F5344CB8AC3E}">
        <p14:creationId xmlns:p14="http://schemas.microsoft.com/office/powerpoint/2010/main" val="1111354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Complete case analysis biases the gains for everyone but much more so for the lecture based.  Because it cuts out nearly all of the low performing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Lecturer could say: On this unbiased assessment we got the same outcome yet you are giving more A’s. You have inflated grades.</a:t>
            </a:r>
          </a:p>
          <a:p>
            <a:endParaRPr lang="en-US" baseline="0" dirty="0"/>
          </a:p>
        </p:txBody>
      </p:sp>
      <p:sp>
        <p:nvSpPr>
          <p:cNvPr id="4" name="Slide Number Placeholder 3"/>
          <p:cNvSpPr>
            <a:spLocks noGrp="1"/>
          </p:cNvSpPr>
          <p:nvPr>
            <p:ph type="sldNum" sz="quarter" idx="10"/>
          </p:nvPr>
        </p:nvSpPr>
        <p:spPr/>
        <p:txBody>
          <a:bodyPr/>
          <a:lstStyle/>
          <a:p>
            <a:fld id="{7D986D3B-80B3-044D-A980-526078474D9B}" type="slidenum">
              <a:rPr lang="en-US" smtClean="0"/>
              <a:t>72</a:t>
            </a:fld>
            <a:endParaRPr lang="en-US"/>
          </a:p>
        </p:txBody>
      </p:sp>
    </p:spTree>
    <p:extLst>
      <p:ext uri="{BB962C8B-B14F-4D97-AF65-F5344CB8AC3E}">
        <p14:creationId xmlns:p14="http://schemas.microsoft.com/office/powerpoint/2010/main" val="51959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seems to be this idea in PER that by only using the matched data we have</a:t>
            </a:r>
            <a:r>
              <a:rPr lang="en-US" baseline="0" dirty="0"/>
              <a:t> addressed any problems that missing data represents.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10</a:t>
            </a:fld>
            <a:endParaRPr lang="en-US"/>
          </a:p>
        </p:txBody>
      </p:sp>
    </p:spTree>
    <p:extLst>
      <p:ext uri="{BB962C8B-B14F-4D97-AF65-F5344CB8AC3E}">
        <p14:creationId xmlns:p14="http://schemas.microsoft.com/office/powerpoint/2010/main" val="37088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seems to be this idea in PER that by only using the matched data we have</a:t>
            </a:r>
            <a:r>
              <a:rPr lang="en-US" baseline="0" dirty="0"/>
              <a:t> addressed any problems that missing data represents.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11</a:t>
            </a:fld>
            <a:endParaRPr lang="en-US"/>
          </a:p>
        </p:txBody>
      </p:sp>
    </p:spTree>
    <p:extLst>
      <p:ext uri="{BB962C8B-B14F-4D97-AF65-F5344CB8AC3E}">
        <p14:creationId xmlns:p14="http://schemas.microsoft.com/office/powerpoint/2010/main" val="177570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seems to be this idea in PER that by only using the matched data we have</a:t>
            </a:r>
            <a:r>
              <a:rPr lang="en-US" baseline="0" dirty="0"/>
              <a:t> addressed any problems that missing data represents.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12</a:t>
            </a:fld>
            <a:endParaRPr lang="en-US"/>
          </a:p>
        </p:txBody>
      </p:sp>
    </p:spTree>
    <p:extLst>
      <p:ext uri="{BB962C8B-B14F-4D97-AF65-F5344CB8AC3E}">
        <p14:creationId xmlns:p14="http://schemas.microsoft.com/office/powerpoint/2010/main" val="64127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seems to be this idea in PER that by only using the matched data we have</a:t>
            </a:r>
            <a:r>
              <a:rPr lang="en-US" baseline="0" dirty="0"/>
              <a:t> addressed any problems that missing data represents.</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13</a:t>
            </a:fld>
            <a:endParaRPr lang="en-US"/>
          </a:p>
        </p:txBody>
      </p:sp>
    </p:spTree>
    <p:extLst>
      <p:ext uri="{BB962C8B-B14F-4D97-AF65-F5344CB8AC3E}">
        <p14:creationId xmlns:p14="http://schemas.microsoft.com/office/powerpoint/2010/main" val="13936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 few words to illustrate</a:t>
            </a:r>
            <a:r>
              <a:rPr lang="en-US" baseline="0" dirty="0"/>
              <a:t> what it means to be an assumption.</a:t>
            </a:r>
            <a:endParaRPr lang="en-US" dirty="0"/>
          </a:p>
        </p:txBody>
      </p:sp>
      <p:sp>
        <p:nvSpPr>
          <p:cNvPr id="4" name="Slide Number Placeholder 3"/>
          <p:cNvSpPr>
            <a:spLocks noGrp="1"/>
          </p:cNvSpPr>
          <p:nvPr>
            <p:ph type="sldNum" sz="quarter" idx="10"/>
          </p:nvPr>
        </p:nvSpPr>
        <p:spPr/>
        <p:txBody>
          <a:bodyPr/>
          <a:lstStyle/>
          <a:p>
            <a:fld id="{7D986D3B-80B3-044D-A980-526078474D9B}" type="slidenum">
              <a:rPr lang="en-US" smtClean="0"/>
              <a:t>14</a:t>
            </a:fld>
            <a:endParaRPr lang="en-US"/>
          </a:p>
        </p:txBody>
      </p:sp>
    </p:spTree>
    <p:extLst>
      <p:ext uri="{BB962C8B-B14F-4D97-AF65-F5344CB8AC3E}">
        <p14:creationId xmlns:p14="http://schemas.microsoft.com/office/powerpoint/2010/main" val="143283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25EE36A-F369-F54E-8625-FE4B4C52639D}" type="datetime1">
              <a:rPr lang="en-US" smtClean="0"/>
              <a:t>11/8/2019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ADE5962-1C11-E54A-AAC3-567244679C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F096F-70D8-9044-B6A0-985D0F669CB4}" type="datetime1">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6DF1AD8-3746-A94E-96A7-943E28278B87}" type="datetime1">
              <a:rPr lang="en-US" smtClean="0"/>
              <a:t>11/8/2019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ADE5962-1C11-E54A-AAC3-567244679C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456A754-9D72-E243-AF8A-D98D275427C7}" type="datetime1">
              <a:rPr lang="en-US" smtClean="0"/>
              <a:t>11/8/2019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ADE5962-1C11-E54A-AAC3-567244679C0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900FE2-780F-EE42-84E1-895C8FE3014A}" type="datetime1">
              <a:rPr lang="en-US" smtClean="0"/>
              <a:t>11/8/2019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ADE5962-1C11-E54A-AAC3-567244679C0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A37DD0-54D4-6849-AC4D-80FF3BAC3350}" type="datetime1">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2A250E0-91E6-8344-8FA4-F6D8B08F2603}" type="datetime1">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8ACE1-37AB-3A40-96D6-DB1FBE61BAA6}" type="datetime1">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729632A-1985-5C43-A9A0-3F5003DD6E9E}" type="datetime1">
              <a:rPr lang="en-US" smtClean="0"/>
              <a:t>11/8/2019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ADE5962-1C11-E54A-AAC3-567244679C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0EE55-E4CB-D147-87AD-6EE877237ACF}" type="datetime1">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3659632-CDD3-C242-99C1-05AB9B14988C}" type="datetime1">
              <a:rPr lang="en-US" smtClean="0"/>
              <a:t>11/8/2019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ADE5962-1C11-E54A-AAC3-567244679C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047A2-0FBE-8E46-80EB-CDFB8B65AF40}" type="datetime1">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DEC837-7815-9540-8F7E-BAF963A91B94}" type="datetime1">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65A1D-AE0B-6E49-B60E-964D87828748}" type="datetime1">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FE46B-48F5-214D-AF02-581BC09F37B4}" type="datetime1">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AE589-04BC-8649-8E89-CD3DE913AF4D}" type="datetime1">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55894-E743-4744-BDA4-FD42C9A83AD2}" type="datetime1">
              <a:rPr lang="en-US" smtClean="0"/>
              <a:t>11/8/2019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DE5962-1C11-E54A-AAC3-567244679C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EC273C-4960-6448-B54B-28CC317C1EB2}" type="datetime1">
              <a:rPr lang="en-US" smtClean="0"/>
              <a:t>11/8/2019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DE5962-1C11-E54A-AAC3-567244679C06}" type="slidenum">
              <a:rPr lang="en-US" smtClean="0"/>
              <a:t>‹#›</a:t>
            </a:fld>
            <a:endParaRPr lang="en-US"/>
          </a:p>
        </p:txBody>
      </p:sp>
    </p:spTree>
    <p:extLst>
      <p:ext uri="{BB962C8B-B14F-4D97-AF65-F5344CB8AC3E}">
        <p14:creationId xmlns:p14="http://schemas.microsoft.com/office/powerpoint/2010/main" val="1200703742"/>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tif"/><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tiff"/></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1186/s12859-016-1273-5" TargetMode="Externa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Missing data And Bias</a:t>
            </a:r>
          </a:p>
        </p:txBody>
      </p:sp>
      <p:sp>
        <p:nvSpPr>
          <p:cNvPr id="3" name="Subtitle 2"/>
          <p:cNvSpPr>
            <a:spLocks noGrp="1"/>
          </p:cNvSpPr>
          <p:nvPr>
            <p:ph type="subTitle" idx="1"/>
          </p:nvPr>
        </p:nvSpPr>
        <p:spPr/>
        <p:txBody>
          <a:bodyPr/>
          <a:lstStyle/>
          <a:p>
            <a:r>
              <a:rPr lang="en-US" dirty="0"/>
              <a:t>Jayson </a:t>
            </a:r>
            <a:r>
              <a:rPr lang="en-US" dirty="0" err="1"/>
              <a:t>Nissen</a:t>
            </a:r>
            <a:r>
              <a:rPr lang="en-US" dirty="0"/>
              <a:t>, Robin Donatello, and Ben Van </a:t>
            </a:r>
            <a:r>
              <a:rPr lang="en-US" dirty="0" err="1"/>
              <a:t>Dusen</a:t>
            </a:r>
            <a:endParaRPr lang="en-US" dirty="0"/>
          </a:p>
        </p:txBody>
      </p:sp>
      <p:pic>
        <p:nvPicPr>
          <p:cNvPr id="4" name="pasted-image.tif" descr="pasted-image.tif"/>
          <p:cNvPicPr>
            <a:picLocks noChangeAspect="1"/>
          </p:cNvPicPr>
          <p:nvPr/>
        </p:nvPicPr>
        <p:blipFill>
          <a:blip r:embed="rId2"/>
          <a:srcRect l="9828" t="17405" r="9828" b="8173"/>
          <a:stretch>
            <a:fillRect/>
          </a:stretch>
        </p:blipFill>
        <p:spPr>
          <a:xfrm>
            <a:off x="3377747" y="5491086"/>
            <a:ext cx="6049952" cy="1318604"/>
          </a:xfrm>
          <a:prstGeom prst="rect">
            <a:avLst/>
          </a:prstGeom>
          <a:ln w="3175">
            <a:miter lim="400000"/>
          </a:ln>
        </p:spPr>
      </p:pic>
      <p:pic>
        <p:nvPicPr>
          <p:cNvPr id="5" name="pasted-image.tif" descr="pasted-image.tif"/>
          <p:cNvPicPr>
            <a:picLocks noChangeAspect="1"/>
          </p:cNvPicPr>
          <p:nvPr/>
        </p:nvPicPr>
        <p:blipFill>
          <a:blip r:embed="rId3"/>
          <a:stretch>
            <a:fillRect/>
          </a:stretch>
        </p:blipFill>
        <p:spPr>
          <a:xfrm>
            <a:off x="83539" y="5036295"/>
            <a:ext cx="1773396" cy="1773395"/>
          </a:xfrm>
          <a:prstGeom prst="rect">
            <a:avLst/>
          </a:prstGeom>
          <a:ln w="3175">
            <a:miter lim="400000"/>
          </a:ln>
        </p:spPr>
      </p:pic>
      <p:pic>
        <p:nvPicPr>
          <p:cNvPr id="6" name="pasted-image.png" descr="pasted-image.png"/>
          <p:cNvPicPr>
            <a:picLocks noChangeAspect="1"/>
          </p:cNvPicPr>
          <p:nvPr/>
        </p:nvPicPr>
        <p:blipFill>
          <a:blip r:embed="rId4"/>
          <a:stretch>
            <a:fillRect/>
          </a:stretch>
        </p:blipFill>
        <p:spPr>
          <a:xfrm>
            <a:off x="10410091" y="5094165"/>
            <a:ext cx="1698369" cy="1715525"/>
          </a:xfrm>
          <a:prstGeom prst="rect">
            <a:avLst/>
          </a:prstGeom>
          <a:solidFill>
            <a:schemeClr val="tx1"/>
          </a:solidFill>
          <a:ln w="3175">
            <a:miter lim="400000"/>
          </a:ln>
        </p:spPr>
      </p:pic>
      <p:sp>
        <p:nvSpPr>
          <p:cNvPr id="7" name="Slide Number Placeholder 6"/>
          <p:cNvSpPr>
            <a:spLocks noGrp="1"/>
          </p:cNvSpPr>
          <p:nvPr>
            <p:ph type="sldNum" sz="quarter" idx="12"/>
          </p:nvPr>
        </p:nvSpPr>
        <p:spPr/>
        <p:txBody>
          <a:bodyPr/>
          <a:lstStyle/>
          <a:p>
            <a:fld id="{5ADE5962-1C11-E54A-AAC3-567244679C06}" type="slidenum">
              <a:rPr lang="en-US" smtClean="0"/>
              <a:t>1</a:t>
            </a:fld>
            <a:endParaRPr lang="en-US"/>
          </a:p>
        </p:txBody>
      </p:sp>
      <p:sp>
        <p:nvSpPr>
          <p:cNvPr id="8" name="TextBox 7"/>
          <p:cNvSpPr txBox="1"/>
          <p:nvPr/>
        </p:nvSpPr>
        <p:spPr>
          <a:xfrm>
            <a:off x="3288596" y="3948669"/>
            <a:ext cx="1579278" cy="369332"/>
          </a:xfrm>
          <a:prstGeom prst="rect">
            <a:avLst/>
          </a:prstGeom>
          <a:noFill/>
        </p:spPr>
        <p:txBody>
          <a:bodyPr wrap="none" rtlCol="0">
            <a:spAutoFit/>
          </a:bodyPr>
          <a:lstStyle/>
          <a:p>
            <a:r>
              <a:rPr lang="en-US" dirty="0"/>
              <a:t>she/her/hers</a:t>
            </a:r>
          </a:p>
        </p:txBody>
      </p:sp>
      <p:grpSp>
        <p:nvGrpSpPr>
          <p:cNvPr id="9" name="Group 8"/>
          <p:cNvGrpSpPr/>
          <p:nvPr/>
        </p:nvGrpSpPr>
        <p:grpSpPr>
          <a:xfrm>
            <a:off x="8214377" y="74312"/>
            <a:ext cx="3894083" cy="1112016"/>
            <a:chOff x="2895600" y="3213100"/>
            <a:chExt cx="6483350" cy="1822450"/>
          </a:xfrm>
        </p:grpSpPr>
        <p:sp>
          <p:nvSpPr>
            <p:cNvPr id="10" name="Rectangle 9"/>
            <p:cNvSpPr/>
            <p:nvPr/>
          </p:nvSpPr>
          <p:spPr>
            <a:xfrm>
              <a:off x="2895600" y="3213100"/>
              <a:ext cx="6483350" cy="18224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90452" y="4243008"/>
              <a:ext cx="4691775" cy="678352"/>
            </a:xfrm>
            <a:prstGeom prst="rect">
              <a:avLst/>
            </a:prstGeom>
            <a:noFill/>
          </p:spPr>
          <p:txBody>
            <a:bodyPr wrap="none" rtlCol="0">
              <a:spAutoFit/>
            </a:bodyPr>
            <a:lstStyle/>
            <a:p>
              <a:r>
                <a:rPr lang="en-US" sz="2400" dirty="0">
                  <a:latin typeface="Segoe Print" charset="0"/>
                  <a:ea typeface="Segoe Print" charset="0"/>
                  <a:cs typeface="Segoe Print" charset="0"/>
                </a:rPr>
                <a:t>J. M. Nissen Consulting</a:t>
              </a:r>
            </a:p>
          </p:txBody>
        </p:sp>
        <p:sp>
          <p:nvSpPr>
            <p:cNvPr id="12" name="Freeform 11"/>
            <p:cNvSpPr/>
            <p:nvPr/>
          </p:nvSpPr>
          <p:spPr>
            <a:xfrm>
              <a:off x="3035300" y="3469923"/>
              <a:ext cx="1790700" cy="403577"/>
            </a:xfrm>
            <a:custGeom>
              <a:avLst/>
              <a:gdLst>
                <a:gd name="connsiteX0" fmla="*/ 0 w 1790700"/>
                <a:gd name="connsiteY0" fmla="*/ 403577 h 403577"/>
                <a:gd name="connsiteX1" fmla="*/ 387350 w 1790700"/>
                <a:gd name="connsiteY1" fmla="*/ 321027 h 403577"/>
                <a:gd name="connsiteX2" fmla="*/ 628650 w 1790700"/>
                <a:gd name="connsiteY2" fmla="*/ 155927 h 403577"/>
                <a:gd name="connsiteX3" fmla="*/ 787400 w 1790700"/>
                <a:gd name="connsiteY3" fmla="*/ 22577 h 403577"/>
                <a:gd name="connsiteX4" fmla="*/ 857250 w 1790700"/>
                <a:gd name="connsiteY4" fmla="*/ 3527 h 403577"/>
                <a:gd name="connsiteX5" fmla="*/ 958850 w 1790700"/>
                <a:gd name="connsiteY5" fmla="*/ 60677 h 403577"/>
                <a:gd name="connsiteX6" fmla="*/ 1079500 w 1790700"/>
                <a:gd name="connsiteY6" fmla="*/ 143227 h 403577"/>
                <a:gd name="connsiteX7" fmla="*/ 1384300 w 1790700"/>
                <a:gd name="connsiteY7" fmla="*/ 136877 h 403577"/>
                <a:gd name="connsiteX8" fmla="*/ 1555750 w 1790700"/>
                <a:gd name="connsiteY8" fmla="*/ 117827 h 403577"/>
                <a:gd name="connsiteX9" fmla="*/ 1790700 w 1790700"/>
                <a:gd name="connsiteY9" fmla="*/ 359127 h 4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700" h="403577">
                  <a:moveTo>
                    <a:pt x="0" y="403577"/>
                  </a:moveTo>
                  <a:cubicBezTo>
                    <a:pt x="141287" y="382939"/>
                    <a:pt x="282575" y="362302"/>
                    <a:pt x="387350" y="321027"/>
                  </a:cubicBezTo>
                  <a:cubicBezTo>
                    <a:pt x="492125" y="279752"/>
                    <a:pt x="561975" y="205669"/>
                    <a:pt x="628650" y="155927"/>
                  </a:cubicBezTo>
                  <a:cubicBezTo>
                    <a:pt x="695325" y="106185"/>
                    <a:pt x="749300" y="47977"/>
                    <a:pt x="787400" y="22577"/>
                  </a:cubicBezTo>
                  <a:cubicBezTo>
                    <a:pt x="825500" y="-2823"/>
                    <a:pt x="828675" y="-2823"/>
                    <a:pt x="857250" y="3527"/>
                  </a:cubicBezTo>
                  <a:cubicBezTo>
                    <a:pt x="885825" y="9877"/>
                    <a:pt x="921808" y="37394"/>
                    <a:pt x="958850" y="60677"/>
                  </a:cubicBezTo>
                  <a:cubicBezTo>
                    <a:pt x="995892" y="83960"/>
                    <a:pt x="1008592" y="130527"/>
                    <a:pt x="1079500" y="143227"/>
                  </a:cubicBezTo>
                  <a:cubicBezTo>
                    <a:pt x="1150408" y="155927"/>
                    <a:pt x="1304925" y="141110"/>
                    <a:pt x="1384300" y="136877"/>
                  </a:cubicBezTo>
                  <a:cubicBezTo>
                    <a:pt x="1463675" y="132644"/>
                    <a:pt x="1488017" y="80785"/>
                    <a:pt x="1555750" y="117827"/>
                  </a:cubicBezTo>
                  <a:cubicBezTo>
                    <a:pt x="1623483" y="154869"/>
                    <a:pt x="1790700" y="359127"/>
                    <a:pt x="1790700" y="35912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699000" y="3416279"/>
              <a:ext cx="4533900" cy="742971"/>
            </a:xfrm>
            <a:custGeom>
              <a:avLst/>
              <a:gdLst>
                <a:gd name="connsiteX0" fmla="*/ 0 w 4533900"/>
                <a:gd name="connsiteY0" fmla="*/ 260371 h 742971"/>
                <a:gd name="connsiteX1" fmla="*/ 171450 w 4533900"/>
                <a:gd name="connsiteY1" fmla="*/ 209571 h 742971"/>
                <a:gd name="connsiteX2" fmla="*/ 304800 w 4533900"/>
                <a:gd name="connsiteY2" fmla="*/ 114321 h 742971"/>
                <a:gd name="connsiteX3" fmla="*/ 368300 w 4533900"/>
                <a:gd name="connsiteY3" fmla="*/ 57171 h 742971"/>
                <a:gd name="connsiteX4" fmla="*/ 457200 w 4533900"/>
                <a:gd name="connsiteY4" fmla="*/ 82571 h 742971"/>
                <a:gd name="connsiteX5" fmla="*/ 635000 w 4533900"/>
                <a:gd name="connsiteY5" fmla="*/ 50821 h 742971"/>
                <a:gd name="connsiteX6" fmla="*/ 730250 w 4533900"/>
                <a:gd name="connsiteY6" fmla="*/ 21 h 742971"/>
                <a:gd name="connsiteX7" fmla="*/ 806450 w 4533900"/>
                <a:gd name="connsiteY7" fmla="*/ 57171 h 742971"/>
                <a:gd name="connsiteX8" fmla="*/ 1041400 w 4533900"/>
                <a:gd name="connsiteY8" fmla="*/ 139721 h 742971"/>
                <a:gd name="connsiteX9" fmla="*/ 1149350 w 4533900"/>
                <a:gd name="connsiteY9" fmla="*/ 171471 h 742971"/>
                <a:gd name="connsiteX10" fmla="*/ 1212850 w 4533900"/>
                <a:gd name="connsiteY10" fmla="*/ 171471 h 742971"/>
                <a:gd name="connsiteX11" fmla="*/ 1244600 w 4533900"/>
                <a:gd name="connsiteY11" fmla="*/ 133371 h 742971"/>
                <a:gd name="connsiteX12" fmla="*/ 1511300 w 4533900"/>
                <a:gd name="connsiteY12" fmla="*/ 184171 h 742971"/>
                <a:gd name="connsiteX13" fmla="*/ 1822450 w 4533900"/>
                <a:gd name="connsiteY13" fmla="*/ 241321 h 742971"/>
                <a:gd name="connsiteX14" fmla="*/ 1924050 w 4533900"/>
                <a:gd name="connsiteY14" fmla="*/ 317521 h 742971"/>
                <a:gd name="connsiteX15" fmla="*/ 2006600 w 4533900"/>
                <a:gd name="connsiteY15" fmla="*/ 381021 h 742971"/>
                <a:gd name="connsiteX16" fmla="*/ 2120900 w 4533900"/>
                <a:gd name="connsiteY16" fmla="*/ 419121 h 742971"/>
                <a:gd name="connsiteX17" fmla="*/ 2311400 w 4533900"/>
                <a:gd name="connsiteY17" fmla="*/ 342921 h 742971"/>
                <a:gd name="connsiteX18" fmla="*/ 2540000 w 4533900"/>
                <a:gd name="connsiteY18" fmla="*/ 234971 h 742971"/>
                <a:gd name="connsiteX19" fmla="*/ 2660650 w 4533900"/>
                <a:gd name="connsiteY19" fmla="*/ 184171 h 742971"/>
                <a:gd name="connsiteX20" fmla="*/ 2736850 w 4533900"/>
                <a:gd name="connsiteY20" fmla="*/ 196871 h 742971"/>
                <a:gd name="connsiteX21" fmla="*/ 2882900 w 4533900"/>
                <a:gd name="connsiteY21" fmla="*/ 107971 h 742971"/>
                <a:gd name="connsiteX22" fmla="*/ 3276600 w 4533900"/>
                <a:gd name="connsiteY22" fmla="*/ 317521 h 742971"/>
                <a:gd name="connsiteX23" fmla="*/ 3721100 w 4533900"/>
                <a:gd name="connsiteY23" fmla="*/ 450871 h 742971"/>
                <a:gd name="connsiteX24" fmla="*/ 3867150 w 4533900"/>
                <a:gd name="connsiteY24" fmla="*/ 419121 h 742971"/>
                <a:gd name="connsiteX25" fmla="*/ 3987800 w 4533900"/>
                <a:gd name="connsiteY25" fmla="*/ 508021 h 742971"/>
                <a:gd name="connsiteX26" fmla="*/ 4248150 w 4533900"/>
                <a:gd name="connsiteY26" fmla="*/ 628671 h 742971"/>
                <a:gd name="connsiteX27" fmla="*/ 4533900 w 4533900"/>
                <a:gd name="connsiteY27" fmla="*/ 742971 h 7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33900" h="742971">
                  <a:moveTo>
                    <a:pt x="0" y="260371"/>
                  </a:moveTo>
                  <a:cubicBezTo>
                    <a:pt x="60325" y="247142"/>
                    <a:pt x="120650" y="233913"/>
                    <a:pt x="171450" y="209571"/>
                  </a:cubicBezTo>
                  <a:cubicBezTo>
                    <a:pt x="222250" y="185229"/>
                    <a:pt x="271992" y="139721"/>
                    <a:pt x="304800" y="114321"/>
                  </a:cubicBezTo>
                  <a:cubicBezTo>
                    <a:pt x="337608" y="88921"/>
                    <a:pt x="342900" y="62463"/>
                    <a:pt x="368300" y="57171"/>
                  </a:cubicBezTo>
                  <a:cubicBezTo>
                    <a:pt x="393700" y="51879"/>
                    <a:pt x="412750" y="83629"/>
                    <a:pt x="457200" y="82571"/>
                  </a:cubicBezTo>
                  <a:cubicBezTo>
                    <a:pt x="501650" y="81513"/>
                    <a:pt x="589492" y="64579"/>
                    <a:pt x="635000" y="50821"/>
                  </a:cubicBezTo>
                  <a:cubicBezTo>
                    <a:pt x="680508" y="37063"/>
                    <a:pt x="701675" y="-1037"/>
                    <a:pt x="730250" y="21"/>
                  </a:cubicBezTo>
                  <a:cubicBezTo>
                    <a:pt x="758825" y="1079"/>
                    <a:pt x="754592" y="33888"/>
                    <a:pt x="806450" y="57171"/>
                  </a:cubicBezTo>
                  <a:cubicBezTo>
                    <a:pt x="858308" y="80454"/>
                    <a:pt x="984250" y="120671"/>
                    <a:pt x="1041400" y="139721"/>
                  </a:cubicBezTo>
                  <a:cubicBezTo>
                    <a:pt x="1098550" y="158771"/>
                    <a:pt x="1120775" y="166179"/>
                    <a:pt x="1149350" y="171471"/>
                  </a:cubicBezTo>
                  <a:cubicBezTo>
                    <a:pt x="1177925" y="176763"/>
                    <a:pt x="1196975" y="177821"/>
                    <a:pt x="1212850" y="171471"/>
                  </a:cubicBezTo>
                  <a:cubicBezTo>
                    <a:pt x="1228725" y="165121"/>
                    <a:pt x="1194858" y="131254"/>
                    <a:pt x="1244600" y="133371"/>
                  </a:cubicBezTo>
                  <a:cubicBezTo>
                    <a:pt x="1294342" y="135488"/>
                    <a:pt x="1511300" y="184171"/>
                    <a:pt x="1511300" y="184171"/>
                  </a:cubicBezTo>
                  <a:cubicBezTo>
                    <a:pt x="1607608" y="202163"/>
                    <a:pt x="1753659" y="219096"/>
                    <a:pt x="1822450" y="241321"/>
                  </a:cubicBezTo>
                  <a:cubicBezTo>
                    <a:pt x="1891241" y="263546"/>
                    <a:pt x="1893358" y="294238"/>
                    <a:pt x="1924050" y="317521"/>
                  </a:cubicBezTo>
                  <a:cubicBezTo>
                    <a:pt x="1954742" y="340804"/>
                    <a:pt x="1973792" y="364088"/>
                    <a:pt x="2006600" y="381021"/>
                  </a:cubicBezTo>
                  <a:cubicBezTo>
                    <a:pt x="2039408" y="397954"/>
                    <a:pt x="2070100" y="425471"/>
                    <a:pt x="2120900" y="419121"/>
                  </a:cubicBezTo>
                  <a:cubicBezTo>
                    <a:pt x="2171700" y="412771"/>
                    <a:pt x="2241550" y="373613"/>
                    <a:pt x="2311400" y="342921"/>
                  </a:cubicBezTo>
                  <a:cubicBezTo>
                    <a:pt x="2381250" y="312229"/>
                    <a:pt x="2481792" y="261429"/>
                    <a:pt x="2540000" y="234971"/>
                  </a:cubicBezTo>
                  <a:cubicBezTo>
                    <a:pt x="2598208" y="208513"/>
                    <a:pt x="2627842" y="190521"/>
                    <a:pt x="2660650" y="184171"/>
                  </a:cubicBezTo>
                  <a:cubicBezTo>
                    <a:pt x="2693458" y="177821"/>
                    <a:pt x="2699808" y="209571"/>
                    <a:pt x="2736850" y="196871"/>
                  </a:cubicBezTo>
                  <a:cubicBezTo>
                    <a:pt x="2773892" y="184171"/>
                    <a:pt x="2792942" y="87863"/>
                    <a:pt x="2882900" y="107971"/>
                  </a:cubicBezTo>
                  <a:cubicBezTo>
                    <a:pt x="2972858" y="128079"/>
                    <a:pt x="3136900" y="260371"/>
                    <a:pt x="3276600" y="317521"/>
                  </a:cubicBezTo>
                  <a:cubicBezTo>
                    <a:pt x="3416300" y="374671"/>
                    <a:pt x="3622675" y="433938"/>
                    <a:pt x="3721100" y="450871"/>
                  </a:cubicBezTo>
                  <a:cubicBezTo>
                    <a:pt x="3819525" y="467804"/>
                    <a:pt x="3822700" y="409596"/>
                    <a:pt x="3867150" y="419121"/>
                  </a:cubicBezTo>
                  <a:cubicBezTo>
                    <a:pt x="3911600" y="428646"/>
                    <a:pt x="3924300" y="473096"/>
                    <a:pt x="3987800" y="508021"/>
                  </a:cubicBezTo>
                  <a:cubicBezTo>
                    <a:pt x="4051300" y="542946"/>
                    <a:pt x="4157133" y="589513"/>
                    <a:pt x="4248150" y="628671"/>
                  </a:cubicBezTo>
                  <a:cubicBezTo>
                    <a:pt x="4339167" y="667829"/>
                    <a:pt x="4533900" y="742971"/>
                    <a:pt x="4533900" y="74297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076700" y="3575050"/>
              <a:ext cx="2159000" cy="590550"/>
            </a:xfrm>
            <a:custGeom>
              <a:avLst/>
              <a:gdLst>
                <a:gd name="connsiteX0" fmla="*/ 0 w 2159000"/>
                <a:gd name="connsiteY0" fmla="*/ 0 h 590550"/>
                <a:gd name="connsiteX1" fmla="*/ 82550 w 2159000"/>
                <a:gd name="connsiteY1" fmla="*/ 127000 h 590550"/>
                <a:gd name="connsiteX2" fmla="*/ 285750 w 2159000"/>
                <a:gd name="connsiteY2" fmla="*/ 228600 h 590550"/>
                <a:gd name="connsiteX3" fmla="*/ 520700 w 2159000"/>
                <a:gd name="connsiteY3" fmla="*/ 247650 h 590550"/>
                <a:gd name="connsiteX4" fmla="*/ 673100 w 2159000"/>
                <a:gd name="connsiteY4" fmla="*/ 254000 h 590550"/>
                <a:gd name="connsiteX5" fmla="*/ 742950 w 2159000"/>
                <a:gd name="connsiteY5" fmla="*/ 273050 h 590550"/>
                <a:gd name="connsiteX6" fmla="*/ 1136650 w 2159000"/>
                <a:gd name="connsiteY6" fmla="*/ 190500 h 590550"/>
                <a:gd name="connsiteX7" fmla="*/ 1562100 w 2159000"/>
                <a:gd name="connsiteY7" fmla="*/ 336550 h 590550"/>
                <a:gd name="connsiteX8" fmla="*/ 1854200 w 2159000"/>
                <a:gd name="connsiteY8" fmla="*/ 450850 h 590550"/>
                <a:gd name="connsiteX9" fmla="*/ 2159000 w 2159000"/>
                <a:gd name="connsiteY9"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000" h="590550">
                  <a:moveTo>
                    <a:pt x="0" y="0"/>
                  </a:moveTo>
                  <a:cubicBezTo>
                    <a:pt x="17462" y="44450"/>
                    <a:pt x="34925" y="88900"/>
                    <a:pt x="82550" y="127000"/>
                  </a:cubicBezTo>
                  <a:cubicBezTo>
                    <a:pt x="130175" y="165100"/>
                    <a:pt x="212725" y="208492"/>
                    <a:pt x="285750" y="228600"/>
                  </a:cubicBezTo>
                  <a:cubicBezTo>
                    <a:pt x="358775" y="248708"/>
                    <a:pt x="456142" y="243417"/>
                    <a:pt x="520700" y="247650"/>
                  </a:cubicBezTo>
                  <a:cubicBezTo>
                    <a:pt x="585258" y="251883"/>
                    <a:pt x="636058" y="249767"/>
                    <a:pt x="673100" y="254000"/>
                  </a:cubicBezTo>
                  <a:cubicBezTo>
                    <a:pt x="710142" y="258233"/>
                    <a:pt x="665692" y="283633"/>
                    <a:pt x="742950" y="273050"/>
                  </a:cubicBezTo>
                  <a:cubicBezTo>
                    <a:pt x="820208" y="262467"/>
                    <a:pt x="1000125" y="179917"/>
                    <a:pt x="1136650" y="190500"/>
                  </a:cubicBezTo>
                  <a:cubicBezTo>
                    <a:pt x="1273175" y="201083"/>
                    <a:pt x="1442508" y="293158"/>
                    <a:pt x="1562100" y="336550"/>
                  </a:cubicBezTo>
                  <a:cubicBezTo>
                    <a:pt x="1681692" y="379942"/>
                    <a:pt x="1754717" y="408517"/>
                    <a:pt x="1854200" y="450850"/>
                  </a:cubicBezTo>
                  <a:cubicBezTo>
                    <a:pt x="1953683" y="493183"/>
                    <a:pt x="2159000" y="590550"/>
                    <a:pt x="2159000" y="5905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35300" y="3892550"/>
              <a:ext cx="1600200" cy="266700"/>
            </a:xfrm>
            <a:custGeom>
              <a:avLst/>
              <a:gdLst>
                <a:gd name="connsiteX0" fmla="*/ 0 w 1600200"/>
                <a:gd name="connsiteY0" fmla="*/ 0 h 266700"/>
                <a:gd name="connsiteX1" fmla="*/ 495300 w 1600200"/>
                <a:gd name="connsiteY1" fmla="*/ 76200 h 266700"/>
                <a:gd name="connsiteX2" fmla="*/ 1028700 w 1600200"/>
                <a:gd name="connsiteY2" fmla="*/ 139700 h 266700"/>
                <a:gd name="connsiteX3" fmla="*/ 1314450 w 1600200"/>
                <a:gd name="connsiteY3" fmla="*/ 120650 h 266700"/>
                <a:gd name="connsiteX4" fmla="*/ 1409700 w 1600200"/>
                <a:gd name="connsiteY4" fmla="*/ 44450 h 266700"/>
                <a:gd name="connsiteX5" fmla="*/ 1524000 w 1600200"/>
                <a:gd name="connsiteY5" fmla="*/ 139700 h 266700"/>
                <a:gd name="connsiteX6" fmla="*/ 1600200 w 1600200"/>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00" h="266700">
                  <a:moveTo>
                    <a:pt x="0" y="0"/>
                  </a:moveTo>
                  <a:lnTo>
                    <a:pt x="495300" y="76200"/>
                  </a:lnTo>
                  <a:cubicBezTo>
                    <a:pt x="666750" y="99483"/>
                    <a:pt x="892175" y="132292"/>
                    <a:pt x="1028700" y="139700"/>
                  </a:cubicBezTo>
                  <a:cubicBezTo>
                    <a:pt x="1165225" y="147108"/>
                    <a:pt x="1250950" y="136525"/>
                    <a:pt x="1314450" y="120650"/>
                  </a:cubicBezTo>
                  <a:cubicBezTo>
                    <a:pt x="1377950" y="104775"/>
                    <a:pt x="1374775" y="41275"/>
                    <a:pt x="1409700" y="44450"/>
                  </a:cubicBezTo>
                  <a:cubicBezTo>
                    <a:pt x="1444625" y="47625"/>
                    <a:pt x="1492250" y="102658"/>
                    <a:pt x="1524000" y="139700"/>
                  </a:cubicBezTo>
                  <a:cubicBezTo>
                    <a:pt x="1555750" y="176742"/>
                    <a:pt x="1600200" y="266700"/>
                    <a:pt x="1600200" y="26670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054850" y="3618751"/>
              <a:ext cx="1346200" cy="527799"/>
            </a:xfrm>
            <a:custGeom>
              <a:avLst/>
              <a:gdLst>
                <a:gd name="connsiteX0" fmla="*/ 0 w 1346200"/>
                <a:gd name="connsiteY0" fmla="*/ 527799 h 527799"/>
                <a:gd name="connsiteX1" fmla="*/ 139700 w 1346200"/>
                <a:gd name="connsiteY1" fmla="*/ 369049 h 527799"/>
                <a:gd name="connsiteX2" fmla="*/ 241300 w 1346200"/>
                <a:gd name="connsiteY2" fmla="*/ 153149 h 527799"/>
                <a:gd name="connsiteX3" fmla="*/ 349250 w 1346200"/>
                <a:gd name="connsiteY3" fmla="*/ 32499 h 527799"/>
                <a:gd name="connsiteX4" fmla="*/ 495300 w 1346200"/>
                <a:gd name="connsiteY4" fmla="*/ 7099 h 527799"/>
                <a:gd name="connsiteX5" fmla="*/ 635000 w 1346200"/>
                <a:gd name="connsiteY5" fmla="*/ 140449 h 527799"/>
                <a:gd name="connsiteX6" fmla="*/ 800100 w 1346200"/>
                <a:gd name="connsiteY6" fmla="*/ 286499 h 527799"/>
                <a:gd name="connsiteX7" fmla="*/ 1003300 w 1346200"/>
                <a:gd name="connsiteY7" fmla="*/ 337299 h 527799"/>
                <a:gd name="connsiteX8" fmla="*/ 1276350 w 1346200"/>
                <a:gd name="connsiteY8" fmla="*/ 280149 h 527799"/>
                <a:gd name="connsiteX9" fmla="*/ 1346200 w 1346200"/>
                <a:gd name="connsiteY9" fmla="*/ 248399 h 5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200" h="527799">
                  <a:moveTo>
                    <a:pt x="0" y="527799"/>
                  </a:moveTo>
                  <a:cubicBezTo>
                    <a:pt x="49741" y="479645"/>
                    <a:pt x="99483" y="431491"/>
                    <a:pt x="139700" y="369049"/>
                  </a:cubicBezTo>
                  <a:cubicBezTo>
                    <a:pt x="179917" y="306607"/>
                    <a:pt x="206375" y="209241"/>
                    <a:pt x="241300" y="153149"/>
                  </a:cubicBezTo>
                  <a:cubicBezTo>
                    <a:pt x="276225" y="97057"/>
                    <a:pt x="306917" y="56841"/>
                    <a:pt x="349250" y="32499"/>
                  </a:cubicBezTo>
                  <a:cubicBezTo>
                    <a:pt x="391583" y="8157"/>
                    <a:pt x="447675" y="-10893"/>
                    <a:pt x="495300" y="7099"/>
                  </a:cubicBezTo>
                  <a:cubicBezTo>
                    <a:pt x="542925" y="25091"/>
                    <a:pt x="584200" y="93882"/>
                    <a:pt x="635000" y="140449"/>
                  </a:cubicBezTo>
                  <a:cubicBezTo>
                    <a:pt x="685800" y="187016"/>
                    <a:pt x="738717" y="253691"/>
                    <a:pt x="800100" y="286499"/>
                  </a:cubicBezTo>
                  <a:cubicBezTo>
                    <a:pt x="861483" y="319307"/>
                    <a:pt x="923925" y="338357"/>
                    <a:pt x="1003300" y="337299"/>
                  </a:cubicBezTo>
                  <a:cubicBezTo>
                    <a:pt x="1082675" y="336241"/>
                    <a:pt x="1219200" y="294966"/>
                    <a:pt x="1276350" y="280149"/>
                  </a:cubicBezTo>
                  <a:cubicBezTo>
                    <a:pt x="1333500" y="265332"/>
                    <a:pt x="1346200" y="248399"/>
                    <a:pt x="1346200" y="24839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14435" y="3492484"/>
              <a:ext cx="382448" cy="458350"/>
            </a:xfrm>
            <a:custGeom>
              <a:avLst/>
              <a:gdLst>
                <a:gd name="connsiteX0" fmla="*/ 315 w 382448"/>
                <a:gd name="connsiteY0" fmla="*/ 222266 h 458350"/>
                <a:gd name="connsiteX1" fmla="*/ 127315 w 382448"/>
                <a:gd name="connsiteY1" fmla="*/ 165116 h 458350"/>
                <a:gd name="connsiteX2" fmla="*/ 178115 w 382448"/>
                <a:gd name="connsiteY2" fmla="*/ 76216 h 458350"/>
                <a:gd name="connsiteX3" fmla="*/ 203515 w 382448"/>
                <a:gd name="connsiteY3" fmla="*/ 16 h 458350"/>
                <a:gd name="connsiteX4" fmla="*/ 298765 w 382448"/>
                <a:gd name="connsiteY4" fmla="*/ 82566 h 458350"/>
                <a:gd name="connsiteX5" fmla="*/ 311465 w 382448"/>
                <a:gd name="connsiteY5" fmla="*/ 260366 h 458350"/>
                <a:gd name="connsiteX6" fmla="*/ 381315 w 382448"/>
                <a:gd name="connsiteY6" fmla="*/ 457216 h 458350"/>
                <a:gd name="connsiteX7" fmla="*/ 247965 w 382448"/>
                <a:gd name="connsiteY7" fmla="*/ 336566 h 458350"/>
                <a:gd name="connsiteX8" fmla="*/ 95565 w 382448"/>
                <a:gd name="connsiteY8" fmla="*/ 241316 h 458350"/>
                <a:gd name="connsiteX9" fmla="*/ 315 w 382448"/>
                <a:gd name="connsiteY9" fmla="*/ 222266 h 45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448" h="458350">
                  <a:moveTo>
                    <a:pt x="315" y="222266"/>
                  </a:moveTo>
                  <a:cubicBezTo>
                    <a:pt x="5607" y="209566"/>
                    <a:pt x="97682" y="189458"/>
                    <a:pt x="127315" y="165116"/>
                  </a:cubicBezTo>
                  <a:cubicBezTo>
                    <a:pt x="156948" y="140774"/>
                    <a:pt x="165415" y="103733"/>
                    <a:pt x="178115" y="76216"/>
                  </a:cubicBezTo>
                  <a:cubicBezTo>
                    <a:pt x="190815" y="48699"/>
                    <a:pt x="183407" y="-1042"/>
                    <a:pt x="203515" y="16"/>
                  </a:cubicBezTo>
                  <a:cubicBezTo>
                    <a:pt x="223623" y="1074"/>
                    <a:pt x="280773" y="39174"/>
                    <a:pt x="298765" y="82566"/>
                  </a:cubicBezTo>
                  <a:cubicBezTo>
                    <a:pt x="316757" y="125958"/>
                    <a:pt x="297707" y="197924"/>
                    <a:pt x="311465" y="260366"/>
                  </a:cubicBezTo>
                  <a:cubicBezTo>
                    <a:pt x="325223" y="322808"/>
                    <a:pt x="391898" y="444516"/>
                    <a:pt x="381315" y="457216"/>
                  </a:cubicBezTo>
                  <a:cubicBezTo>
                    <a:pt x="370732" y="469916"/>
                    <a:pt x="295590" y="372549"/>
                    <a:pt x="247965" y="336566"/>
                  </a:cubicBezTo>
                  <a:cubicBezTo>
                    <a:pt x="200340" y="300583"/>
                    <a:pt x="133665" y="260366"/>
                    <a:pt x="95565" y="241316"/>
                  </a:cubicBezTo>
                  <a:cubicBezTo>
                    <a:pt x="57465" y="222266"/>
                    <a:pt x="-4977" y="234966"/>
                    <a:pt x="315" y="22226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349750" y="3638550"/>
              <a:ext cx="152400" cy="171450"/>
            </a:xfrm>
            <a:custGeom>
              <a:avLst/>
              <a:gdLst>
                <a:gd name="connsiteX0" fmla="*/ 0 w 152400"/>
                <a:gd name="connsiteY0" fmla="*/ 0 h 171450"/>
                <a:gd name="connsiteX1" fmla="*/ 152400 w 152400"/>
                <a:gd name="connsiteY1" fmla="*/ 171450 h 171450"/>
              </a:gdLst>
              <a:ahLst/>
              <a:cxnLst>
                <a:cxn ang="0">
                  <a:pos x="connsiteX0" y="connsiteY0"/>
                </a:cxn>
                <a:cxn ang="0">
                  <a:pos x="connsiteX1" y="connsiteY1"/>
                </a:cxn>
              </a:cxnLst>
              <a:rect l="l" t="t" r="r" b="b"/>
              <a:pathLst>
                <a:path w="152400" h="171450">
                  <a:moveTo>
                    <a:pt x="0" y="0"/>
                  </a:moveTo>
                  <a:lnTo>
                    <a:pt x="152400" y="17145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451350" y="3581400"/>
              <a:ext cx="215900" cy="215900"/>
            </a:xfrm>
            <a:custGeom>
              <a:avLst/>
              <a:gdLst>
                <a:gd name="connsiteX0" fmla="*/ 0 w 215900"/>
                <a:gd name="connsiteY0" fmla="*/ 0 h 215900"/>
                <a:gd name="connsiteX1" fmla="*/ 215900 w 215900"/>
                <a:gd name="connsiteY1" fmla="*/ 215900 h 215900"/>
              </a:gdLst>
              <a:ahLst/>
              <a:cxnLst>
                <a:cxn ang="0">
                  <a:pos x="connsiteX0" y="connsiteY0"/>
                </a:cxn>
                <a:cxn ang="0">
                  <a:pos x="connsiteX1" y="connsiteY1"/>
                </a:cxn>
              </a:cxnLst>
              <a:rect l="l" t="t" r="r" b="b"/>
              <a:pathLst>
                <a:path w="215900" h="215900">
                  <a:moveTo>
                    <a:pt x="0" y="0"/>
                  </a:moveTo>
                  <a:lnTo>
                    <a:pt x="215900" y="2159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248150" y="3759200"/>
              <a:ext cx="63500" cy="260350"/>
            </a:xfrm>
            <a:custGeom>
              <a:avLst/>
              <a:gdLst>
                <a:gd name="connsiteX0" fmla="*/ 0 w 63500"/>
                <a:gd name="connsiteY0" fmla="*/ 0 h 260350"/>
                <a:gd name="connsiteX1" fmla="*/ 50800 w 63500"/>
                <a:gd name="connsiteY1" fmla="*/ 190500 h 260350"/>
                <a:gd name="connsiteX2" fmla="*/ 63500 w 63500"/>
                <a:gd name="connsiteY2" fmla="*/ 260350 h 260350"/>
              </a:gdLst>
              <a:ahLst/>
              <a:cxnLst>
                <a:cxn ang="0">
                  <a:pos x="connsiteX0" y="connsiteY0"/>
                </a:cxn>
                <a:cxn ang="0">
                  <a:pos x="connsiteX1" y="connsiteY1"/>
                </a:cxn>
                <a:cxn ang="0">
                  <a:pos x="connsiteX2" y="connsiteY2"/>
                </a:cxn>
              </a:cxnLst>
              <a:rect l="l" t="t" r="r" b="b"/>
              <a:pathLst>
                <a:path w="63500" h="260350">
                  <a:moveTo>
                    <a:pt x="0" y="0"/>
                  </a:moveTo>
                  <a:cubicBezTo>
                    <a:pt x="20108" y="73554"/>
                    <a:pt x="40217" y="147108"/>
                    <a:pt x="50800" y="190500"/>
                  </a:cubicBezTo>
                  <a:cubicBezTo>
                    <a:pt x="61383" y="233892"/>
                    <a:pt x="63500" y="260350"/>
                    <a:pt x="63500" y="2603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38839" y="3829050"/>
              <a:ext cx="20461" cy="184150"/>
            </a:xfrm>
            <a:custGeom>
              <a:avLst/>
              <a:gdLst>
                <a:gd name="connsiteX0" fmla="*/ 20461 w 20461"/>
                <a:gd name="connsiteY0" fmla="*/ 0 h 184150"/>
                <a:gd name="connsiteX1" fmla="*/ 1411 w 20461"/>
                <a:gd name="connsiteY1" fmla="*/ 101600 h 184150"/>
                <a:gd name="connsiteX2" fmla="*/ 1411 w 20461"/>
                <a:gd name="connsiteY2" fmla="*/ 184150 h 184150"/>
              </a:gdLst>
              <a:ahLst/>
              <a:cxnLst>
                <a:cxn ang="0">
                  <a:pos x="connsiteX0" y="connsiteY0"/>
                </a:cxn>
                <a:cxn ang="0">
                  <a:pos x="connsiteX1" y="connsiteY1"/>
                </a:cxn>
                <a:cxn ang="0">
                  <a:pos x="connsiteX2" y="connsiteY2"/>
                </a:cxn>
              </a:cxnLst>
              <a:rect l="l" t="t" r="r" b="b"/>
              <a:pathLst>
                <a:path w="20461" h="184150">
                  <a:moveTo>
                    <a:pt x="20461" y="0"/>
                  </a:moveTo>
                  <a:cubicBezTo>
                    <a:pt x="12523" y="35454"/>
                    <a:pt x="4586" y="70908"/>
                    <a:pt x="1411" y="101600"/>
                  </a:cubicBezTo>
                  <a:cubicBezTo>
                    <a:pt x="-1764" y="132292"/>
                    <a:pt x="1411" y="184150"/>
                    <a:pt x="1411" y="1841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22800" y="3822700"/>
              <a:ext cx="82550" cy="234950"/>
            </a:xfrm>
            <a:custGeom>
              <a:avLst/>
              <a:gdLst>
                <a:gd name="connsiteX0" fmla="*/ 82550 w 82550"/>
                <a:gd name="connsiteY0" fmla="*/ 0 h 234950"/>
                <a:gd name="connsiteX1" fmla="*/ 50800 w 82550"/>
                <a:gd name="connsiteY1" fmla="*/ 133350 h 234950"/>
                <a:gd name="connsiteX2" fmla="*/ 0 w 82550"/>
                <a:gd name="connsiteY2" fmla="*/ 234950 h 234950"/>
              </a:gdLst>
              <a:ahLst/>
              <a:cxnLst>
                <a:cxn ang="0">
                  <a:pos x="connsiteX0" y="connsiteY0"/>
                </a:cxn>
                <a:cxn ang="0">
                  <a:pos x="connsiteX1" y="connsiteY1"/>
                </a:cxn>
                <a:cxn ang="0">
                  <a:pos x="connsiteX2" y="connsiteY2"/>
                </a:cxn>
              </a:cxnLst>
              <a:rect l="l" t="t" r="r" b="b"/>
              <a:pathLst>
                <a:path w="82550" h="234950">
                  <a:moveTo>
                    <a:pt x="82550" y="0"/>
                  </a:moveTo>
                  <a:cubicBezTo>
                    <a:pt x="73554" y="47096"/>
                    <a:pt x="64558" y="94192"/>
                    <a:pt x="50800" y="133350"/>
                  </a:cubicBezTo>
                  <a:cubicBezTo>
                    <a:pt x="37042" y="172508"/>
                    <a:pt x="0" y="234950"/>
                    <a:pt x="0" y="2349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826000" y="3784500"/>
              <a:ext cx="388994" cy="362050"/>
            </a:xfrm>
            <a:custGeom>
              <a:avLst/>
              <a:gdLst>
                <a:gd name="connsiteX0" fmla="*/ 0 w 388994"/>
                <a:gd name="connsiteY0" fmla="*/ 362050 h 362050"/>
                <a:gd name="connsiteX1" fmla="*/ 152400 w 388994"/>
                <a:gd name="connsiteY1" fmla="*/ 196950 h 362050"/>
                <a:gd name="connsiteX2" fmla="*/ 266700 w 388994"/>
                <a:gd name="connsiteY2" fmla="*/ 76300 h 362050"/>
                <a:gd name="connsiteX3" fmla="*/ 374650 w 388994"/>
                <a:gd name="connsiteY3" fmla="*/ 100 h 362050"/>
                <a:gd name="connsiteX4" fmla="*/ 381000 w 388994"/>
                <a:gd name="connsiteY4" fmla="*/ 63600 h 362050"/>
                <a:gd name="connsiteX5" fmla="*/ 311150 w 388994"/>
                <a:gd name="connsiteY5" fmla="*/ 203300 h 362050"/>
                <a:gd name="connsiteX6" fmla="*/ 203200 w 388994"/>
                <a:gd name="connsiteY6" fmla="*/ 362050 h 3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94" h="362050">
                  <a:moveTo>
                    <a:pt x="0" y="362050"/>
                  </a:moveTo>
                  <a:lnTo>
                    <a:pt x="152400" y="196950"/>
                  </a:lnTo>
                  <a:cubicBezTo>
                    <a:pt x="196850" y="149325"/>
                    <a:pt x="229658" y="109108"/>
                    <a:pt x="266700" y="76300"/>
                  </a:cubicBezTo>
                  <a:cubicBezTo>
                    <a:pt x="303742" y="43492"/>
                    <a:pt x="355600" y="2217"/>
                    <a:pt x="374650" y="100"/>
                  </a:cubicBezTo>
                  <a:cubicBezTo>
                    <a:pt x="393700" y="-2017"/>
                    <a:pt x="391583" y="29733"/>
                    <a:pt x="381000" y="63600"/>
                  </a:cubicBezTo>
                  <a:cubicBezTo>
                    <a:pt x="370417" y="97467"/>
                    <a:pt x="340783" y="153558"/>
                    <a:pt x="311150" y="203300"/>
                  </a:cubicBezTo>
                  <a:cubicBezTo>
                    <a:pt x="281517" y="253042"/>
                    <a:pt x="203200" y="362050"/>
                    <a:pt x="203200" y="36205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737100" y="3835400"/>
              <a:ext cx="146050" cy="247650"/>
            </a:xfrm>
            <a:custGeom>
              <a:avLst/>
              <a:gdLst>
                <a:gd name="connsiteX0" fmla="*/ 0 w 146050"/>
                <a:gd name="connsiteY0" fmla="*/ 247650 h 247650"/>
                <a:gd name="connsiteX1" fmla="*/ 95250 w 146050"/>
                <a:gd name="connsiteY1" fmla="*/ 133350 h 247650"/>
                <a:gd name="connsiteX2" fmla="*/ 146050 w 146050"/>
                <a:gd name="connsiteY2" fmla="*/ 0 h 247650"/>
                <a:gd name="connsiteX3" fmla="*/ 146050 w 146050"/>
                <a:gd name="connsiteY3" fmla="*/ 0 h 247650"/>
              </a:gdLst>
              <a:ahLst/>
              <a:cxnLst>
                <a:cxn ang="0">
                  <a:pos x="connsiteX0" y="connsiteY0"/>
                </a:cxn>
                <a:cxn ang="0">
                  <a:pos x="connsiteX1" y="connsiteY1"/>
                </a:cxn>
                <a:cxn ang="0">
                  <a:pos x="connsiteX2" y="connsiteY2"/>
                </a:cxn>
                <a:cxn ang="0">
                  <a:pos x="connsiteX3" y="connsiteY3"/>
                </a:cxn>
              </a:cxnLst>
              <a:rect l="l" t="t" r="r" b="b"/>
              <a:pathLst>
                <a:path w="146050" h="247650">
                  <a:moveTo>
                    <a:pt x="0" y="247650"/>
                  </a:moveTo>
                  <a:cubicBezTo>
                    <a:pt x="35454" y="211137"/>
                    <a:pt x="70908" y="174625"/>
                    <a:pt x="95250" y="133350"/>
                  </a:cubicBezTo>
                  <a:cubicBezTo>
                    <a:pt x="119592" y="92075"/>
                    <a:pt x="146050" y="0"/>
                    <a:pt x="146050" y="0"/>
                  </a:cubicBezTo>
                  <a:lnTo>
                    <a:pt x="14605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143500" y="3498850"/>
              <a:ext cx="292100" cy="279400"/>
            </a:xfrm>
            <a:custGeom>
              <a:avLst/>
              <a:gdLst>
                <a:gd name="connsiteX0" fmla="*/ 0 w 292100"/>
                <a:gd name="connsiteY0" fmla="*/ 0 h 279400"/>
                <a:gd name="connsiteX1" fmla="*/ 88900 w 292100"/>
                <a:gd name="connsiteY1" fmla="*/ 50800 h 279400"/>
                <a:gd name="connsiteX2" fmla="*/ 133350 w 292100"/>
                <a:gd name="connsiteY2" fmla="*/ 171450 h 279400"/>
                <a:gd name="connsiteX3" fmla="*/ 228600 w 292100"/>
                <a:gd name="connsiteY3" fmla="*/ 222250 h 279400"/>
                <a:gd name="connsiteX4" fmla="*/ 292100 w 292100"/>
                <a:gd name="connsiteY4" fmla="*/ 27940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 h="279400">
                  <a:moveTo>
                    <a:pt x="0" y="0"/>
                  </a:moveTo>
                  <a:cubicBezTo>
                    <a:pt x="33337" y="11112"/>
                    <a:pt x="66675" y="22225"/>
                    <a:pt x="88900" y="50800"/>
                  </a:cubicBezTo>
                  <a:cubicBezTo>
                    <a:pt x="111125" y="79375"/>
                    <a:pt x="110067" y="142875"/>
                    <a:pt x="133350" y="171450"/>
                  </a:cubicBezTo>
                  <a:cubicBezTo>
                    <a:pt x="156633" y="200025"/>
                    <a:pt x="202142" y="204258"/>
                    <a:pt x="228600" y="222250"/>
                  </a:cubicBezTo>
                  <a:cubicBezTo>
                    <a:pt x="255058" y="240242"/>
                    <a:pt x="292100" y="279400"/>
                    <a:pt x="292100" y="27940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22900" y="3416300"/>
              <a:ext cx="603250" cy="533400"/>
            </a:xfrm>
            <a:custGeom>
              <a:avLst/>
              <a:gdLst>
                <a:gd name="connsiteX0" fmla="*/ 0 w 603250"/>
                <a:gd name="connsiteY0" fmla="*/ 0 h 533400"/>
                <a:gd name="connsiteX1" fmla="*/ 82550 w 603250"/>
                <a:gd name="connsiteY1" fmla="*/ 158750 h 533400"/>
                <a:gd name="connsiteX2" fmla="*/ 228600 w 603250"/>
                <a:gd name="connsiteY2" fmla="*/ 266700 h 533400"/>
                <a:gd name="connsiteX3" fmla="*/ 425450 w 603250"/>
                <a:gd name="connsiteY3" fmla="*/ 406400 h 533400"/>
                <a:gd name="connsiteX4" fmla="*/ 539750 w 603250"/>
                <a:gd name="connsiteY4" fmla="*/ 476250 h 533400"/>
                <a:gd name="connsiteX5" fmla="*/ 603250 w 603250"/>
                <a:gd name="connsiteY5"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0" h="533400">
                  <a:moveTo>
                    <a:pt x="0" y="0"/>
                  </a:moveTo>
                  <a:cubicBezTo>
                    <a:pt x="22225" y="57150"/>
                    <a:pt x="44450" y="114300"/>
                    <a:pt x="82550" y="158750"/>
                  </a:cubicBezTo>
                  <a:cubicBezTo>
                    <a:pt x="120650" y="203200"/>
                    <a:pt x="171450" y="225425"/>
                    <a:pt x="228600" y="266700"/>
                  </a:cubicBezTo>
                  <a:cubicBezTo>
                    <a:pt x="285750" y="307975"/>
                    <a:pt x="373592" y="371475"/>
                    <a:pt x="425450" y="406400"/>
                  </a:cubicBezTo>
                  <a:cubicBezTo>
                    <a:pt x="477308" y="441325"/>
                    <a:pt x="510117" y="455083"/>
                    <a:pt x="539750" y="476250"/>
                  </a:cubicBezTo>
                  <a:cubicBezTo>
                    <a:pt x="569383" y="497417"/>
                    <a:pt x="603250" y="533400"/>
                    <a:pt x="603250" y="53340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972319" y="3587200"/>
              <a:ext cx="352281" cy="299000"/>
            </a:xfrm>
            <a:custGeom>
              <a:avLst/>
              <a:gdLst>
                <a:gd name="connsiteX0" fmla="*/ 155431 w 352281"/>
                <a:gd name="connsiteY0" fmla="*/ 299000 h 299000"/>
                <a:gd name="connsiteX1" fmla="*/ 53831 w 352281"/>
                <a:gd name="connsiteY1" fmla="*/ 172000 h 299000"/>
                <a:gd name="connsiteX2" fmla="*/ 34781 w 352281"/>
                <a:gd name="connsiteY2" fmla="*/ 57700 h 299000"/>
                <a:gd name="connsiteX3" fmla="*/ 3031 w 352281"/>
                <a:gd name="connsiteY3" fmla="*/ 550 h 299000"/>
                <a:gd name="connsiteX4" fmla="*/ 117331 w 352281"/>
                <a:gd name="connsiteY4" fmla="*/ 89450 h 299000"/>
                <a:gd name="connsiteX5" fmla="*/ 269731 w 352281"/>
                <a:gd name="connsiteY5" fmla="*/ 172000 h 299000"/>
                <a:gd name="connsiteX6" fmla="*/ 352281 w 352281"/>
                <a:gd name="connsiteY6" fmla="*/ 197400 h 2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281" h="299000">
                  <a:moveTo>
                    <a:pt x="155431" y="299000"/>
                  </a:moveTo>
                  <a:cubicBezTo>
                    <a:pt x="114685" y="255608"/>
                    <a:pt x="73939" y="212217"/>
                    <a:pt x="53831" y="172000"/>
                  </a:cubicBezTo>
                  <a:cubicBezTo>
                    <a:pt x="33723" y="131783"/>
                    <a:pt x="43248" y="86275"/>
                    <a:pt x="34781" y="57700"/>
                  </a:cubicBezTo>
                  <a:cubicBezTo>
                    <a:pt x="26314" y="29125"/>
                    <a:pt x="-10727" y="-4742"/>
                    <a:pt x="3031" y="550"/>
                  </a:cubicBezTo>
                  <a:cubicBezTo>
                    <a:pt x="16789" y="5842"/>
                    <a:pt x="72881" y="60875"/>
                    <a:pt x="117331" y="89450"/>
                  </a:cubicBezTo>
                  <a:cubicBezTo>
                    <a:pt x="161781" y="118025"/>
                    <a:pt x="230573" y="154008"/>
                    <a:pt x="269731" y="172000"/>
                  </a:cubicBezTo>
                  <a:cubicBezTo>
                    <a:pt x="308889" y="189992"/>
                    <a:pt x="352281" y="197400"/>
                    <a:pt x="352281" y="19740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705600" y="3771900"/>
              <a:ext cx="273050" cy="330200"/>
            </a:xfrm>
            <a:custGeom>
              <a:avLst/>
              <a:gdLst>
                <a:gd name="connsiteX0" fmla="*/ 0 w 273050"/>
                <a:gd name="connsiteY0" fmla="*/ 330200 h 330200"/>
                <a:gd name="connsiteX1" fmla="*/ 196850 w 273050"/>
                <a:gd name="connsiteY1" fmla="*/ 177800 h 330200"/>
                <a:gd name="connsiteX2" fmla="*/ 273050 w 273050"/>
                <a:gd name="connsiteY2" fmla="*/ 0 h 330200"/>
              </a:gdLst>
              <a:ahLst/>
              <a:cxnLst>
                <a:cxn ang="0">
                  <a:pos x="connsiteX0" y="connsiteY0"/>
                </a:cxn>
                <a:cxn ang="0">
                  <a:pos x="connsiteX1" y="connsiteY1"/>
                </a:cxn>
                <a:cxn ang="0">
                  <a:pos x="connsiteX2" y="connsiteY2"/>
                </a:cxn>
              </a:cxnLst>
              <a:rect l="l" t="t" r="r" b="b"/>
              <a:pathLst>
                <a:path w="273050" h="330200">
                  <a:moveTo>
                    <a:pt x="0" y="330200"/>
                  </a:moveTo>
                  <a:cubicBezTo>
                    <a:pt x="75671" y="281516"/>
                    <a:pt x="151342" y="232833"/>
                    <a:pt x="196850" y="177800"/>
                  </a:cubicBezTo>
                  <a:cubicBezTo>
                    <a:pt x="242358" y="122767"/>
                    <a:pt x="273050" y="0"/>
                    <a:pt x="273050"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051800" y="3866680"/>
              <a:ext cx="520700" cy="337020"/>
            </a:xfrm>
            <a:custGeom>
              <a:avLst/>
              <a:gdLst>
                <a:gd name="connsiteX0" fmla="*/ 0 w 520700"/>
                <a:gd name="connsiteY0" fmla="*/ 337020 h 337020"/>
                <a:gd name="connsiteX1" fmla="*/ 209550 w 520700"/>
                <a:gd name="connsiteY1" fmla="*/ 210020 h 337020"/>
                <a:gd name="connsiteX2" fmla="*/ 381000 w 520700"/>
                <a:gd name="connsiteY2" fmla="*/ 102070 h 337020"/>
                <a:gd name="connsiteX3" fmla="*/ 457200 w 520700"/>
                <a:gd name="connsiteY3" fmla="*/ 13170 h 337020"/>
                <a:gd name="connsiteX4" fmla="*/ 520700 w 520700"/>
                <a:gd name="connsiteY4" fmla="*/ 470 h 33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00" h="337020">
                  <a:moveTo>
                    <a:pt x="0" y="337020"/>
                  </a:moveTo>
                  <a:lnTo>
                    <a:pt x="209550" y="210020"/>
                  </a:lnTo>
                  <a:cubicBezTo>
                    <a:pt x="273050" y="170862"/>
                    <a:pt x="339725" y="134878"/>
                    <a:pt x="381000" y="102070"/>
                  </a:cubicBezTo>
                  <a:cubicBezTo>
                    <a:pt x="422275" y="69262"/>
                    <a:pt x="433917" y="30103"/>
                    <a:pt x="457200" y="13170"/>
                  </a:cubicBezTo>
                  <a:cubicBezTo>
                    <a:pt x="480483" y="-3763"/>
                    <a:pt x="520700" y="470"/>
                    <a:pt x="520700" y="4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8185150" y="4105039"/>
              <a:ext cx="177800" cy="111361"/>
            </a:xfrm>
            <a:custGeom>
              <a:avLst/>
              <a:gdLst>
                <a:gd name="connsiteX0" fmla="*/ 0 w 177800"/>
                <a:gd name="connsiteY0" fmla="*/ 3411 h 111361"/>
                <a:gd name="connsiteX1" fmla="*/ 57150 w 177800"/>
                <a:gd name="connsiteY1" fmla="*/ 9761 h 111361"/>
                <a:gd name="connsiteX2" fmla="*/ 133350 w 177800"/>
                <a:gd name="connsiteY2" fmla="*/ 85961 h 111361"/>
                <a:gd name="connsiteX3" fmla="*/ 177800 w 177800"/>
                <a:gd name="connsiteY3" fmla="*/ 111361 h 111361"/>
              </a:gdLst>
              <a:ahLst/>
              <a:cxnLst>
                <a:cxn ang="0">
                  <a:pos x="connsiteX0" y="connsiteY0"/>
                </a:cxn>
                <a:cxn ang="0">
                  <a:pos x="connsiteX1" y="connsiteY1"/>
                </a:cxn>
                <a:cxn ang="0">
                  <a:pos x="connsiteX2" y="connsiteY2"/>
                </a:cxn>
                <a:cxn ang="0">
                  <a:pos x="connsiteX3" y="connsiteY3"/>
                </a:cxn>
              </a:cxnLst>
              <a:rect l="l" t="t" r="r" b="b"/>
              <a:pathLst>
                <a:path w="177800" h="111361">
                  <a:moveTo>
                    <a:pt x="0" y="3411"/>
                  </a:moveTo>
                  <a:cubicBezTo>
                    <a:pt x="17462" y="-293"/>
                    <a:pt x="34925" y="-3997"/>
                    <a:pt x="57150" y="9761"/>
                  </a:cubicBezTo>
                  <a:cubicBezTo>
                    <a:pt x="79375" y="23519"/>
                    <a:pt x="113242" y="69028"/>
                    <a:pt x="133350" y="85961"/>
                  </a:cubicBezTo>
                  <a:cubicBezTo>
                    <a:pt x="153458" y="102894"/>
                    <a:pt x="177800" y="111361"/>
                    <a:pt x="177800" y="11136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067550" y="3727450"/>
              <a:ext cx="584200" cy="419100"/>
            </a:xfrm>
            <a:custGeom>
              <a:avLst/>
              <a:gdLst>
                <a:gd name="connsiteX0" fmla="*/ 0 w 584200"/>
                <a:gd name="connsiteY0" fmla="*/ 419100 h 419100"/>
                <a:gd name="connsiteX1" fmla="*/ 203200 w 584200"/>
                <a:gd name="connsiteY1" fmla="*/ 342900 h 419100"/>
                <a:gd name="connsiteX2" fmla="*/ 393700 w 584200"/>
                <a:gd name="connsiteY2" fmla="*/ 190500 h 419100"/>
                <a:gd name="connsiteX3" fmla="*/ 584200 w 584200"/>
                <a:gd name="connsiteY3" fmla="*/ 0 h 419100"/>
              </a:gdLst>
              <a:ahLst/>
              <a:cxnLst>
                <a:cxn ang="0">
                  <a:pos x="connsiteX0" y="connsiteY0"/>
                </a:cxn>
                <a:cxn ang="0">
                  <a:pos x="connsiteX1" y="connsiteY1"/>
                </a:cxn>
                <a:cxn ang="0">
                  <a:pos x="connsiteX2" y="connsiteY2"/>
                </a:cxn>
                <a:cxn ang="0">
                  <a:pos x="connsiteX3" y="connsiteY3"/>
                </a:cxn>
              </a:cxnLst>
              <a:rect l="l" t="t" r="r" b="b"/>
              <a:pathLst>
                <a:path w="584200" h="419100">
                  <a:moveTo>
                    <a:pt x="0" y="419100"/>
                  </a:moveTo>
                  <a:cubicBezTo>
                    <a:pt x="68791" y="400050"/>
                    <a:pt x="137583" y="381000"/>
                    <a:pt x="203200" y="342900"/>
                  </a:cubicBezTo>
                  <a:cubicBezTo>
                    <a:pt x="268817" y="304800"/>
                    <a:pt x="330200" y="247650"/>
                    <a:pt x="393700" y="190500"/>
                  </a:cubicBezTo>
                  <a:cubicBezTo>
                    <a:pt x="457200" y="133350"/>
                    <a:pt x="584200" y="0"/>
                    <a:pt x="584200"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435850" y="3860800"/>
              <a:ext cx="349250" cy="273050"/>
            </a:xfrm>
            <a:custGeom>
              <a:avLst/>
              <a:gdLst>
                <a:gd name="connsiteX0" fmla="*/ 0 w 349250"/>
                <a:gd name="connsiteY0" fmla="*/ 273050 h 273050"/>
                <a:gd name="connsiteX1" fmla="*/ 76200 w 349250"/>
                <a:gd name="connsiteY1" fmla="*/ 165100 h 273050"/>
                <a:gd name="connsiteX2" fmla="*/ 203200 w 349250"/>
                <a:gd name="connsiteY2" fmla="*/ 120650 h 273050"/>
                <a:gd name="connsiteX3" fmla="*/ 349250 w 349250"/>
                <a:gd name="connsiteY3" fmla="*/ 0 h 273050"/>
              </a:gdLst>
              <a:ahLst/>
              <a:cxnLst>
                <a:cxn ang="0">
                  <a:pos x="connsiteX0" y="connsiteY0"/>
                </a:cxn>
                <a:cxn ang="0">
                  <a:pos x="connsiteX1" y="connsiteY1"/>
                </a:cxn>
                <a:cxn ang="0">
                  <a:pos x="connsiteX2" y="connsiteY2"/>
                </a:cxn>
                <a:cxn ang="0">
                  <a:pos x="connsiteX3" y="connsiteY3"/>
                </a:cxn>
              </a:cxnLst>
              <a:rect l="l" t="t" r="r" b="b"/>
              <a:pathLst>
                <a:path w="349250" h="273050">
                  <a:moveTo>
                    <a:pt x="0" y="273050"/>
                  </a:moveTo>
                  <a:cubicBezTo>
                    <a:pt x="21166" y="231775"/>
                    <a:pt x="42333" y="190500"/>
                    <a:pt x="76200" y="165100"/>
                  </a:cubicBezTo>
                  <a:cubicBezTo>
                    <a:pt x="110067" y="139700"/>
                    <a:pt x="157692" y="148167"/>
                    <a:pt x="203200" y="120650"/>
                  </a:cubicBezTo>
                  <a:cubicBezTo>
                    <a:pt x="248708" y="93133"/>
                    <a:pt x="349250" y="0"/>
                    <a:pt x="349250"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6" y="74312"/>
            <a:ext cx="2485356" cy="2485356"/>
          </a:xfrm>
          <a:prstGeom prst="rect">
            <a:avLst/>
          </a:prstGeom>
        </p:spPr>
      </p:pic>
    </p:spTree>
    <p:extLst>
      <p:ext uri="{BB962C8B-B14F-4D97-AF65-F5344CB8AC3E}">
        <p14:creationId xmlns:p14="http://schemas.microsoft.com/office/powerpoint/2010/main" val="81692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Status Quo:</a:t>
            </a:r>
            <a:br>
              <a:rPr lang="en-US" dirty="0"/>
            </a:br>
            <a:r>
              <a:rPr lang="en-US" dirty="0"/>
              <a:t>Complete Case Analysis</a:t>
            </a:r>
          </a:p>
        </p:txBody>
      </p:sp>
      <p:sp>
        <p:nvSpPr>
          <p:cNvPr id="3" name="Content Placeholder 2"/>
          <p:cNvSpPr>
            <a:spLocks noGrp="1"/>
          </p:cNvSpPr>
          <p:nvPr>
            <p:ph idx="1"/>
          </p:nvPr>
        </p:nvSpPr>
        <p:spPr>
          <a:xfrm>
            <a:off x="179360" y="2194560"/>
            <a:ext cx="4445000" cy="4024125"/>
          </a:xfrm>
        </p:spPr>
        <p:txBody>
          <a:bodyPr/>
          <a:lstStyle/>
          <a:p>
            <a:r>
              <a:rPr lang="en-US" dirty="0"/>
              <a:t>Complete data only</a:t>
            </a:r>
          </a:p>
          <a:p>
            <a:r>
              <a:rPr lang="en-US" dirty="0"/>
              <a:t>Built in to most statistics software</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sp>
        <p:nvSpPr>
          <p:cNvPr id="39" name="Slide Number Placeholder 38"/>
          <p:cNvSpPr>
            <a:spLocks noGrp="1"/>
          </p:cNvSpPr>
          <p:nvPr>
            <p:ph type="sldNum" sz="quarter" idx="12"/>
          </p:nvPr>
        </p:nvSpPr>
        <p:spPr/>
        <p:txBody>
          <a:bodyPr/>
          <a:lstStyle/>
          <a:p>
            <a:fld id="{5ADE5962-1C11-E54A-AAC3-567244679C06}" type="slidenum">
              <a:rPr lang="en-US" smtClean="0"/>
              <a:t>10</a:t>
            </a:fld>
            <a:endParaRPr lang="en-US"/>
          </a:p>
        </p:txBody>
      </p:sp>
    </p:spTree>
    <p:extLst>
      <p:ext uri="{BB962C8B-B14F-4D97-AF65-F5344CB8AC3E}">
        <p14:creationId xmlns:p14="http://schemas.microsoft.com/office/powerpoint/2010/main" val="9612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Status Quo:</a:t>
            </a:r>
            <a:br>
              <a:rPr lang="en-US" dirty="0"/>
            </a:br>
            <a:r>
              <a:rPr lang="en-US" dirty="0"/>
              <a:t>Complete Case Analysis</a:t>
            </a:r>
          </a:p>
        </p:txBody>
      </p:sp>
      <p:sp>
        <p:nvSpPr>
          <p:cNvPr id="3" name="Content Placeholder 2"/>
          <p:cNvSpPr>
            <a:spLocks noGrp="1"/>
          </p:cNvSpPr>
          <p:nvPr>
            <p:ph idx="1"/>
          </p:nvPr>
        </p:nvSpPr>
        <p:spPr>
          <a:xfrm>
            <a:off x="179360" y="2194560"/>
            <a:ext cx="4445000" cy="4024125"/>
          </a:xfrm>
        </p:spPr>
        <p:txBody>
          <a:bodyPr/>
          <a:lstStyle/>
          <a:p>
            <a:r>
              <a:rPr lang="en-US" dirty="0"/>
              <a:t>Complete data only</a:t>
            </a:r>
          </a:p>
          <a:p>
            <a:r>
              <a:rPr lang="en-US" dirty="0"/>
              <a:t>Built in to most statistics software</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sp>
        <p:nvSpPr>
          <p:cNvPr id="35" name="Content Placeholder 2"/>
          <p:cNvSpPr txBox="1">
            <a:spLocks/>
          </p:cNvSpPr>
          <p:nvPr/>
        </p:nvSpPr>
        <p:spPr>
          <a:xfrm>
            <a:off x="8763001" y="2357966"/>
            <a:ext cx="3517311" cy="2282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000" b="1" dirty="0"/>
              <a:t>Other Variables</a:t>
            </a:r>
          </a:p>
          <a:p>
            <a:r>
              <a:rPr lang="en-US" dirty="0"/>
              <a:t>Gender</a:t>
            </a:r>
          </a:p>
          <a:p>
            <a:r>
              <a:rPr lang="en-US" dirty="0"/>
              <a:t>Grade</a:t>
            </a:r>
          </a:p>
          <a:p>
            <a:r>
              <a:rPr lang="en-US" dirty="0"/>
              <a:t>Etc.</a:t>
            </a:r>
          </a:p>
        </p:txBody>
      </p:sp>
      <p:sp>
        <p:nvSpPr>
          <p:cNvPr id="39" name="Slide Number Placeholder 38"/>
          <p:cNvSpPr>
            <a:spLocks noGrp="1"/>
          </p:cNvSpPr>
          <p:nvPr>
            <p:ph type="sldNum" sz="quarter" idx="12"/>
          </p:nvPr>
        </p:nvSpPr>
        <p:spPr/>
        <p:txBody>
          <a:bodyPr/>
          <a:lstStyle/>
          <a:p>
            <a:fld id="{5ADE5962-1C11-E54A-AAC3-567244679C06}" type="slidenum">
              <a:rPr lang="en-US" smtClean="0"/>
              <a:t>11</a:t>
            </a:fld>
            <a:endParaRPr lang="en-US"/>
          </a:p>
        </p:txBody>
      </p:sp>
    </p:spTree>
    <p:extLst>
      <p:ext uri="{BB962C8B-B14F-4D97-AF65-F5344CB8AC3E}">
        <p14:creationId xmlns:p14="http://schemas.microsoft.com/office/powerpoint/2010/main" val="66427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Status Quo:</a:t>
            </a:r>
            <a:br>
              <a:rPr lang="en-US" dirty="0"/>
            </a:br>
            <a:r>
              <a:rPr lang="en-US" dirty="0"/>
              <a:t>Complete Case Analysis</a:t>
            </a:r>
          </a:p>
        </p:txBody>
      </p:sp>
      <p:sp>
        <p:nvSpPr>
          <p:cNvPr id="3" name="Content Placeholder 2"/>
          <p:cNvSpPr>
            <a:spLocks noGrp="1"/>
          </p:cNvSpPr>
          <p:nvPr>
            <p:ph idx="1"/>
          </p:nvPr>
        </p:nvSpPr>
        <p:spPr>
          <a:xfrm>
            <a:off x="179360" y="2194560"/>
            <a:ext cx="4445000" cy="4024125"/>
          </a:xfrm>
        </p:spPr>
        <p:txBody>
          <a:bodyPr/>
          <a:lstStyle/>
          <a:p>
            <a:r>
              <a:rPr lang="en-US" dirty="0"/>
              <a:t>Complete data only</a:t>
            </a:r>
          </a:p>
          <a:p>
            <a:r>
              <a:rPr lang="en-US" dirty="0"/>
              <a:t>Built in to most statistics software</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sp>
        <p:nvSpPr>
          <p:cNvPr id="39" name="Slide Number Placeholder 38"/>
          <p:cNvSpPr>
            <a:spLocks noGrp="1"/>
          </p:cNvSpPr>
          <p:nvPr>
            <p:ph type="sldNum" sz="quarter" idx="12"/>
          </p:nvPr>
        </p:nvSpPr>
        <p:spPr/>
        <p:txBody>
          <a:bodyPr/>
          <a:lstStyle/>
          <a:p>
            <a:fld id="{5ADE5962-1C11-E54A-AAC3-567244679C06}" type="slidenum">
              <a:rPr lang="en-US" smtClean="0"/>
              <a:t>12</a:t>
            </a:fld>
            <a:endParaRPr lang="en-US"/>
          </a:p>
        </p:txBody>
      </p:sp>
      <p:cxnSp>
        <p:nvCxnSpPr>
          <p:cNvPr id="7" name="Straight Connector 6"/>
          <p:cNvCxnSpPr/>
          <p:nvPr/>
        </p:nvCxnSpPr>
        <p:spPr>
          <a:xfrm>
            <a:off x="4111668" y="356870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1668" y="395504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1668" y="5415736"/>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1668" y="4318455"/>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Status Quo:</a:t>
            </a:r>
            <a:br>
              <a:rPr lang="en-US" dirty="0"/>
            </a:br>
            <a:r>
              <a:rPr lang="en-US" dirty="0"/>
              <a:t>Complete Case Analysis</a:t>
            </a:r>
          </a:p>
        </p:txBody>
      </p:sp>
      <p:sp>
        <p:nvSpPr>
          <p:cNvPr id="3" name="Content Placeholder 2"/>
          <p:cNvSpPr>
            <a:spLocks noGrp="1"/>
          </p:cNvSpPr>
          <p:nvPr>
            <p:ph idx="1"/>
          </p:nvPr>
        </p:nvSpPr>
        <p:spPr>
          <a:xfrm>
            <a:off x="179360" y="2194560"/>
            <a:ext cx="4445000" cy="4024125"/>
          </a:xfrm>
        </p:spPr>
        <p:txBody>
          <a:bodyPr/>
          <a:lstStyle/>
          <a:p>
            <a:r>
              <a:rPr lang="en-US" dirty="0"/>
              <a:t>Complete data only</a:t>
            </a:r>
          </a:p>
          <a:p>
            <a:r>
              <a:rPr lang="en-US" dirty="0"/>
              <a:t>Built in to most statistics software</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cxnSp>
        <p:nvCxnSpPr>
          <p:cNvPr id="30" name="Straight Connector 29"/>
          <p:cNvCxnSpPr/>
          <p:nvPr/>
        </p:nvCxnSpPr>
        <p:spPr>
          <a:xfrm>
            <a:off x="4111668" y="356870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11668" y="395504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1668" y="5415736"/>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1668" y="4318455"/>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7890798" y="3203846"/>
            <a:ext cx="731520" cy="1684880"/>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38"/>
          <p:cNvSpPr>
            <a:spLocks noGrp="1"/>
          </p:cNvSpPr>
          <p:nvPr>
            <p:ph type="sldNum" sz="quarter" idx="12"/>
          </p:nvPr>
        </p:nvSpPr>
        <p:spPr/>
        <p:txBody>
          <a:bodyPr/>
          <a:lstStyle/>
          <a:p>
            <a:fld id="{5ADE5962-1C11-E54A-AAC3-567244679C06}" type="slidenum">
              <a:rPr lang="en-US" smtClean="0"/>
              <a:t>13</a:t>
            </a:fld>
            <a:endParaRPr lang="en-US"/>
          </a:p>
        </p:txBody>
      </p:sp>
    </p:spTree>
    <p:extLst>
      <p:ext uri="{BB962C8B-B14F-4D97-AF65-F5344CB8AC3E}">
        <p14:creationId xmlns:p14="http://schemas.microsoft.com/office/powerpoint/2010/main" val="32710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Case Analysis</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cxnSp>
        <p:nvCxnSpPr>
          <p:cNvPr id="30" name="Straight Connector 29"/>
          <p:cNvCxnSpPr/>
          <p:nvPr/>
        </p:nvCxnSpPr>
        <p:spPr>
          <a:xfrm>
            <a:off x="4111668" y="356870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11668" y="395504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1668" y="5415736"/>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1668" y="4318455"/>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7890798" y="3203846"/>
            <a:ext cx="731520" cy="1684880"/>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602513941"/>
              </p:ext>
            </p:extLst>
          </p:nvPr>
        </p:nvGraphicFramePr>
        <p:xfrm>
          <a:off x="8763001" y="2357966"/>
          <a:ext cx="3270576" cy="175260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5ADE5962-1C11-E54A-AAC3-567244679C06}" type="slidenum">
              <a:rPr lang="en-US" smtClean="0"/>
              <a:t>14</a:t>
            </a:fld>
            <a:endParaRPr lang="en-US"/>
          </a:p>
        </p:txBody>
      </p:sp>
      <p:sp>
        <p:nvSpPr>
          <p:cNvPr id="15" name="Content Placeholder 2"/>
          <p:cNvSpPr txBox="1">
            <a:spLocks/>
          </p:cNvSpPr>
          <p:nvPr/>
        </p:nvSpPr>
        <p:spPr>
          <a:xfrm>
            <a:off x="179360" y="2194560"/>
            <a:ext cx="44450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t>Complete data only</a:t>
            </a:r>
          </a:p>
          <a:p>
            <a:r>
              <a:rPr lang="en-US"/>
              <a:t>Built in to most statistics software</a:t>
            </a:r>
            <a:endParaRPr lang="en-US" dirty="0"/>
          </a:p>
        </p:txBody>
      </p:sp>
    </p:spTree>
    <p:extLst>
      <p:ext uri="{BB962C8B-B14F-4D97-AF65-F5344CB8AC3E}">
        <p14:creationId xmlns:p14="http://schemas.microsoft.com/office/powerpoint/2010/main" val="112021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Case Analysis</a:t>
            </a:r>
          </a:p>
        </p:txBody>
      </p:sp>
      <p:graphicFrame>
        <p:nvGraphicFramePr>
          <p:cNvPr id="27" name="Table 26"/>
          <p:cNvGraphicFramePr>
            <a:graphicFrameLocks noGrp="1"/>
          </p:cNvGraphicFramePr>
          <p:nvPr/>
        </p:nvGraphicFramePr>
        <p:xfrm>
          <a:off x="4314869" y="2357966"/>
          <a:ext cx="3270576" cy="323596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1" dirty="0"/>
                        <a:t>NA</a:t>
                      </a:r>
                    </a:p>
                  </a:txBody>
                  <a:tcPr/>
                </a:tc>
                <a:tc>
                  <a:txBody>
                    <a:bodyPr/>
                    <a:lstStyle/>
                    <a:p>
                      <a:r>
                        <a:rPr lang="en-US" dirty="0"/>
                        <a:t>54</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6667</a:t>
                      </a:r>
                    </a:p>
                  </a:txBody>
                  <a:tcPr/>
                </a:tc>
                <a:tc>
                  <a:txBody>
                    <a:bodyPr/>
                    <a:lstStyle/>
                    <a:p>
                      <a:r>
                        <a:rPr lang="en-US" dirty="0"/>
                        <a:t>54</a:t>
                      </a:r>
                    </a:p>
                  </a:txBody>
                  <a:tcPr/>
                </a:tc>
                <a:tc>
                  <a:txBody>
                    <a:bodyPr/>
                    <a:lstStyle/>
                    <a:p>
                      <a:r>
                        <a:rPr lang="en-US" dirty="0"/>
                        <a:t>89</a:t>
                      </a:r>
                    </a:p>
                  </a:txBody>
                  <a:tcPr/>
                </a:tc>
                <a:tc>
                  <a:txBody>
                    <a:bodyPr/>
                    <a:lstStyle/>
                    <a:p>
                      <a:r>
                        <a:rPr lang="en-US" b="1" dirty="0"/>
                        <a:t>NA</a:t>
                      </a:r>
                    </a:p>
                  </a:txBody>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4"/>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5"/>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1" dirty="0"/>
                        <a:t>NA</a:t>
                      </a:r>
                    </a:p>
                  </a:txBody>
                  <a:tcPr/>
                </a:tc>
                <a:tc>
                  <a:txBody>
                    <a:bodyPr/>
                    <a:lstStyle/>
                    <a:p>
                      <a:r>
                        <a:rPr lang="en-US" b="1" dirty="0"/>
                        <a:t>NA</a:t>
                      </a:r>
                    </a:p>
                  </a:txBody>
                  <a:tcPr/>
                </a:tc>
                <a:tc>
                  <a:txBody>
                    <a:bodyPr/>
                    <a:lstStyle/>
                    <a:p>
                      <a:r>
                        <a:rPr lang="mr-IN" dirty="0"/>
                        <a:t>…</a:t>
                      </a:r>
                      <a:endParaRPr lang="en-US" dirty="0"/>
                    </a:p>
                  </a:txBody>
                  <a:tcPr/>
                </a:tc>
                <a:extLst>
                  <a:ext uri="{0D108BD9-81ED-4DB2-BD59-A6C34878D82A}">
                    <a16:rowId xmlns:a16="http://schemas.microsoft.com/office/drawing/2014/main" val="10007"/>
                  </a:ext>
                </a:extLst>
              </a:tr>
            </a:tbl>
          </a:graphicData>
        </a:graphic>
      </p:graphicFrame>
      <p:cxnSp>
        <p:nvCxnSpPr>
          <p:cNvPr id="30" name="Straight Connector 29"/>
          <p:cNvCxnSpPr/>
          <p:nvPr/>
        </p:nvCxnSpPr>
        <p:spPr>
          <a:xfrm>
            <a:off x="4111668" y="356870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11668" y="3955040"/>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1668" y="5415736"/>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1668" y="4318455"/>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7890798" y="3203846"/>
            <a:ext cx="731520" cy="1684880"/>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nvGraphicFramePr>
        <p:xfrm>
          <a:off x="8763001" y="2357966"/>
          <a:ext cx="3270576" cy="175260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gridCol w="1253265">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Other</a:t>
                      </a:r>
                    </a:p>
                    <a:p>
                      <a:r>
                        <a:rPr lang="en-US" dirty="0"/>
                        <a:t>Variables</a:t>
                      </a:r>
                    </a:p>
                  </a:txBody>
                  <a:tcPr/>
                </a:tc>
                <a:extLst>
                  <a:ext uri="{0D108BD9-81ED-4DB2-BD59-A6C34878D82A}">
                    <a16:rowId xmlns:a16="http://schemas.microsoft.com/office/drawing/2014/main" val="10000"/>
                  </a:ext>
                </a:extLst>
              </a:tr>
              <a:tr h="370840">
                <a:tc>
                  <a:txBody>
                    <a:bodyPr/>
                    <a:lstStyle/>
                    <a:p>
                      <a:r>
                        <a:rPr lang="en-US" dirty="0"/>
                        <a:t>0294</a:t>
                      </a:r>
                    </a:p>
                  </a:txBody>
                  <a:tcPr/>
                </a:tc>
                <a:tc>
                  <a:txBody>
                    <a:bodyPr/>
                    <a:lstStyle/>
                    <a:p>
                      <a:r>
                        <a:rPr lang="en-US" dirty="0"/>
                        <a:t>32</a:t>
                      </a:r>
                    </a:p>
                  </a:txBody>
                  <a:tcPr/>
                </a:tc>
                <a:tc>
                  <a:txBody>
                    <a:bodyPr/>
                    <a:lstStyle/>
                    <a:p>
                      <a:r>
                        <a:rPr lang="en-US" dirty="0"/>
                        <a:t>67</a:t>
                      </a:r>
                    </a:p>
                  </a:txBody>
                  <a:tcPr/>
                </a:tc>
                <a:tc>
                  <a:txBody>
                    <a:bodyPr/>
                    <a:lstStyle/>
                    <a:p>
                      <a:r>
                        <a:rPr lang="mr-IN" dirty="0"/>
                        <a:t>…</a:t>
                      </a:r>
                      <a:endParaRPr lang="en-US" dirty="0"/>
                    </a:p>
                  </a:txBody>
                  <a:tcPr/>
                </a:tc>
                <a:extLst>
                  <a:ext uri="{0D108BD9-81ED-4DB2-BD59-A6C34878D82A}">
                    <a16:rowId xmlns:a16="http://schemas.microsoft.com/office/drawing/2014/main" val="10001"/>
                  </a:ext>
                </a:extLst>
              </a:tr>
              <a:tr h="370840">
                <a:tc>
                  <a:txBody>
                    <a:bodyPr/>
                    <a:lstStyle/>
                    <a:p>
                      <a:r>
                        <a:rPr lang="en-US" dirty="0"/>
                        <a:t>4325</a:t>
                      </a:r>
                    </a:p>
                  </a:txBody>
                  <a:tcPr/>
                </a:tc>
                <a:tc>
                  <a:txBody>
                    <a:bodyPr/>
                    <a:lstStyle/>
                    <a:p>
                      <a:r>
                        <a:rPr lang="en-US" dirty="0"/>
                        <a:t>44</a:t>
                      </a:r>
                    </a:p>
                  </a:txBody>
                  <a:tcPr/>
                </a:tc>
                <a:tc>
                  <a:txBody>
                    <a:bodyPr/>
                    <a:lstStyle/>
                    <a:p>
                      <a:r>
                        <a:rPr lang="en-US" dirty="0"/>
                        <a:t>100</a:t>
                      </a:r>
                    </a:p>
                  </a:txBody>
                  <a:tcPr/>
                </a:tc>
                <a:tc>
                  <a:txBody>
                    <a:bodyPr/>
                    <a:lstStyle/>
                    <a:p>
                      <a:r>
                        <a:rPr lang="mr-IN" dirty="0"/>
                        <a:t>…</a:t>
                      </a:r>
                      <a:endParaRPr lang="en-US" dirty="0"/>
                    </a:p>
                  </a:txBody>
                  <a:tcPr/>
                </a:tc>
                <a:extLst>
                  <a:ext uri="{0D108BD9-81ED-4DB2-BD59-A6C34878D82A}">
                    <a16:rowId xmlns:a16="http://schemas.microsoft.com/office/drawing/2014/main" val="10002"/>
                  </a:ext>
                </a:extLst>
              </a:tr>
              <a:tr h="370840">
                <a:tc>
                  <a:txBody>
                    <a:bodyPr/>
                    <a:lstStyle/>
                    <a:p>
                      <a:r>
                        <a:rPr lang="en-US" dirty="0"/>
                        <a:t>7658</a:t>
                      </a:r>
                    </a:p>
                  </a:txBody>
                  <a:tcPr/>
                </a:tc>
                <a:tc>
                  <a:txBody>
                    <a:bodyPr/>
                    <a:lstStyle/>
                    <a:p>
                      <a:r>
                        <a:rPr lang="en-US" dirty="0"/>
                        <a:t>68</a:t>
                      </a:r>
                    </a:p>
                  </a:txBody>
                  <a:tcPr/>
                </a:tc>
                <a:tc>
                  <a:txBody>
                    <a:bodyPr/>
                    <a:lstStyle/>
                    <a:p>
                      <a:r>
                        <a:rPr lang="en-US" dirty="0"/>
                        <a:t>88</a:t>
                      </a:r>
                    </a:p>
                  </a:txBody>
                  <a:tcPr/>
                </a:tc>
                <a:tc>
                  <a:txBody>
                    <a:bodyPr/>
                    <a:lstStyle/>
                    <a:p>
                      <a:r>
                        <a:rPr lang="mr-IN" dirty="0"/>
                        <a:t>…</a:t>
                      </a:r>
                      <a:endParaRPr lang="en-US"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5ADE5962-1C11-E54A-AAC3-567244679C06}" type="slidenum">
              <a:rPr lang="en-US" smtClean="0"/>
              <a:t>15</a:t>
            </a:fld>
            <a:endParaRPr lang="en-US"/>
          </a:p>
        </p:txBody>
      </p:sp>
      <p:sp>
        <p:nvSpPr>
          <p:cNvPr id="15" name="Content Placeholder 2"/>
          <p:cNvSpPr txBox="1">
            <a:spLocks/>
          </p:cNvSpPr>
          <p:nvPr/>
        </p:nvSpPr>
        <p:spPr>
          <a:xfrm>
            <a:off x="179360" y="2194560"/>
            <a:ext cx="44450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t>Complete data only</a:t>
            </a:r>
          </a:p>
          <a:p>
            <a:r>
              <a:rPr lang="en-US"/>
              <a:t>Built in to most statistics software</a:t>
            </a:r>
            <a:endParaRPr lang="en-US" dirty="0"/>
          </a:p>
        </p:txBody>
      </p:sp>
      <p:sp>
        <p:nvSpPr>
          <p:cNvPr id="16" name="Content Placeholder 2"/>
          <p:cNvSpPr txBox="1">
            <a:spLocks/>
          </p:cNvSpPr>
          <p:nvPr/>
        </p:nvSpPr>
        <p:spPr>
          <a:xfrm>
            <a:off x="179360" y="3403673"/>
            <a:ext cx="3830156"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Reliable </a:t>
            </a:r>
            <a:r>
              <a:rPr lang="en-US"/>
              <a:t>only when </a:t>
            </a:r>
            <a:r>
              <a:rPr lang="en-US" dirty="0"/>
              <a:t>data is missing completely at random </a:t>
            </a:r>
            <a:r>
              <a:rPr lang="en-US" b="1" dirty="0"/>
              <a:t>(MCAR)</a:t>
            </a:r>
          </a:p>
        </p:txBody>
      </p:sp>
    </p:spTree>
    <p:extLst>
      <p:ext uri="{BB962C8B-B14F-4D97-AF65-F5344CB8AC3E}">
        <p14:creationId xmlns:p14="http://schemas.microsoft.com/office/powerpoint/2010/main" val="6460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81773"/>
            <a:ext cx="8610600" cy="1293028"/>
          </a:xfrm>
        </p:spPr>
        <p:txBody>
          <a:bodyPr/>
          <a:lstStyle/>
          <a:p>
            <a:r>
              <a:rPr lang="en-US" dirty="0"/>
              <a:t>Types of missing data</a:t>
            </a:r>
          </a:p>
        </p:txBody>
      </p:sp>
      <p:sp>
        <p:nvSpPr>
          <p:cNvPr id="4" name="TextBox 3"/>
          <p:cNvSpPr txBox="1"/>
          <p:nvPr/>
        </p:nvSpPr>
        <p:spPr>
          <a:xfrm>
            <a:off x="215900" y="1610872"/>
            <a:ext cx="8153400" cy="16814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R="0" lvl="0" algn="l" defTabSz="584200" eaLnBrk="1" fontAlgn="auto" latinLnBrk="0" hangingPunct="1">
              <a:lnSpc>
                <a:spcPct val="100000"/>
              </a:lnSpc>
              <a:spcBef>
                <a:spcPts val="0"/>
              </a:spcBef>
              <a:spcAft>
                <a:spcPts val="0"/>
              </a:spcAft>
              <a:buClrTx/>
              <a:buSzTx/>
              <a:tabLst/>
              <a:defRPr/>
            </a:pPr>
            <a:r>
              <a:rPr lang="en-US" sz="3200" u="sng" dirty="0"/>
              <a:t>Missing Completely at Random (MCAR)</a:t>
            </a:r>
          </a:p>
          <a:p>
            <a:pPr marL="457200" lvl="5" indent="-457200" algn="l" defTabSz="584200" hangingPunct="1">
              <a:buFont typeface="Arial" charset="0"/>
              <a:buChar char="•"/>
            </a:pPr>
            <a:r>
              <a:rPr lang="en-US" sz="3200" dirty="0"/>
              <a:t>The missingness is not related to the measured variable</a:t>
            </a:r>
          </a:p>
        </p:txBody>
      </p:sp>
      <p:sp>
        <p:nvSpPr>
          <p:cNvPr id="22" name="TextBox 21"/>
          <p:cNvSpPr txBox="1"/>
          <p:nvPr/>
        </p:nvSpPr>
        <p:spPr>
          <a:xfrm>
            <a:off x="215900" y="3328358"/>
            <a:ext cx="5228297" cy="118897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L="457200" indent="-457200" defTabSz="584200">
              <a:buFont typeface="Arial" charset="0"/>
              <a:buChar char="•"/>
              <a:defRPr/>
            </a:pPr>
            <a:r>
              <a:rPr lang="en-US" sz="3200" dirty="0"/>
              <a:t>Missing and collected data look similar</a:t>
            </a:r>
          </a:p>
        </p:txBody>
      </p:sp>
      <p:sp>
        <p:nvSpPr>
          <p:cNvPr id="3" name="Slide Number Placeholder 2"/>
          <p:cNvSpPr>
            <a:spLocks noGrp="1"/>
          </p:cNvSpPr>
          <p:nvPr>
            <p:ph type="sldNum" sz="quarter" idx="12"/>
          </p:nvPr>
        </p:nvSpPr>
        <p:spPr/>
        <p:txBody>
          <a:bodyPr/>
          <a:lstStyle/>
          <a:p>
            <a:fld id="{5ADE5962-1C11-E54A-AAC3-567244679C06}" type="slidenum">
              <a:rPr lang="en-US" smtClean="0"/>
              <a:t>16</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280" y="1233457"/>
            <a:ext cx="3962400" cy="2800063"/>
          </a:xfrm>
          <a:prstGeom prst="rect">
            <a:avLst/>
          </a:prstGeom>
        </p:spPr>
      </p:pic>
    </p:spTree>
    <p:extLst>
      <p:ext uri="{BB962C8B-B14F-4D97-AF65-F5344CB8AC3E}">
        <p14:creationId xmlns:p14="http://schemas.microsoft.com/office/powerpoint/2010/main" val="60778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81773"/>
            <a:ext cx="8610600" cy="1293028"/>
          </a:xfrm>
        </p:spPr>
        <p:txBody>
          <a:bodyPr/>
          <a:lstStyle/>
          <a:p>
            <a:r>
              <a:rPr lang="en-US" dirty="0"/>
              <a:t>Types of missing data</a:t>
            </a:r>
          </a:p>
        </p:txBody>
      </p:sp>
      <p:sp>
        <p:nvSpPr>
          <p:cNvPr id="4" name="TextBox 3"/>
          <p:cNvSpPr txBox="1"/>
          <p:nvPr/>
        </p:nvSpPr>
        <p:spPr>
          <a:xfrm>
            <a:off x="215900" y="1610872"/>
            <a:ext cx="8153400" cy="16814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R="0" lvl="0" algn="l" defTabSz="584200" eaLnBrk="1" fontAlgn="auto" latinLnBrk="0" hangingPunct="1">
              <a:lnSpc>
                <a:spcPct val="100000"/>
              </a:lnSpc>
              <a:spcBef>
                <a:spcPts val="0"/>
              </a:spcBef>
              <a:spcAft>
                <a:spcPts val="0"/>
              </a:spcAft>
              <a:buClrTx/>
              <a:buSzTx/>
              <a:tabLst/>
              <a:defRPr/>
            </a:pPr>
            <a:r>
              <a:rPr lang="en-US" sz="3200" u="sng" dirty="0"/>
              <a:t>Missing Completely at Random (MCAR)</a:t>
            </a:r>
          </a:p>
          <a:p>
            <a:pPr marL="457200" lvl="5" indent="-457200" algn="l" defTabSz="584200" hangingPunct="1">
              <a:buFont typeface="Arial" charset="0"/>
              <a:buChar char="•"/>
            </a:pPr>
            <a:r>
              <a:rPr lang="en-US" sz="3200" dirty="0"/>
              <a:t>The missingness is not related to the measured variable</a:t>
            </a:r>
          </a:p>
        </p:txBody>
      </p:sp>
      <p:sp>
        <p:nvSpPr>
          <p:cNvPr id="22" name="TextBox 21"/>
          <p:cNvSpPr txBox="1"/>
          <p:nvPr/>
        </p:nvSpPr>
        <p:spPr>
          <a:xfrm>
            <a:off x="215900" y="3328358"/>
            <a:ext cx="5228297" cy="118897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L="457200" indent="-457200" defTabSz="584200">
              <a:buFont typeface="Arial" charset="0"/>
              <a:buChar char="•"/>
              <a:defRPr/>
            </a:pPr>
            <a:r>
              <a:rPr lang="en-US" sz="3200" dirty="0"/>
              <a:t>Missing and collected data look similar</a:t>
            </a:r>
          </a:p>
        </p:txBody>
      </p:sp>
      <p:sp>
        <p:nvSpPr>
          <p:cNvPr id="3" name="Slide Number Placeholder 2"/>
          <p:cNvSpPr>
            <a:spLocks noGrp="1"/>
          </p:cNvSpPr>
          <p:nvPr>
            <p:ph type="sldNum" sz="quarter" idx="12"/>
          </p:nvPr>
        </p:nvSpPr>
        <p:spPr/>
        <p:txBody>
          <a:bodyPr/>
          <a:lstStyle/>
          <a:p>
            <a:fld id="{5ADE5962-1C11-E54A-AAC3-567244679C06}" type="slidenum">
              <a:rPr lang="en-US" smtClean="0"/>
              <a:t>17</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280" y="1233457"/>
            <a:ext cx="3962400" cy="2800063"/>
          </a:xfrm>
          <a:prstGeom prst="rect">
            <a:avLst/>
          </a:prstGeom>
        </p:spPr>
      </p:pic>
    </p:spTree>
    <p:extLst>
      <p:ext uri="{BB962C8B-B14F-4D97-AF65-F5344CB8AC3E}">
        <p14:creationId xmlns:p14="http://schemas.microsoft.com/office/powerpoint/2010/main" val="142549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sp>
        <p:nvSpPr>
          <p:cNvPr id="12" name="Slide Number Placeholder 11"/>
          <p:cNvSpPr>
            <a:spLocks noGrp="1"/>
          </p:cNvSpPr>
          <p:nvPr>
            <p:ph type="sldNum" sz="quarter" idx="12"/>
          </p:nvPr>
        </p:nvSpPr>
        <p:spPr/>
        <p:txBody>
          <a:bodyPr/>
          <a:lstStyle/>
          <a:p>
            <a:fld id="{5ADE5962-1C11-E54A-AAC3-567244679C06}" type="slidenum">
              <a:rPr lang="en-US" smtClean="0"/>
              <a:t>18</a:t>
            </a:fld>
            <a:endParaRPr lang="en-US"/>
          </a:p>
        </p:txBody>
      </p:sp>
    </p:spTree>
    <p:extLst>
      <p:ext uri="{BB962C8B-B14F-4D97-AF65-F5344CB8AC3E}">
        <p14:creationId xmlns:p14="http://schemas.microsoft.com/office/powerpoint/2010/main" val="19209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sp>
        <p:nvSpPr>
          <p:cNvPr id="12" name="Slide Number Placeholder 11"/>
          <p:cNvSpPr>
            <a:spLocks noGrp="1"/>
          </p:cNvSpPr>
          <p:nvPr>
            <p:ph type="sldNum" sz="quarter" idx="12"/>
          </p:nvPr>
        </p:nvSpPr>
        <p:spPr/>
        <p:txBody>
          <a:bodyPr/>
          <a:lstStyle/>
          <a:p>
            <a:fld id="{5ADE5962-1C11-E54A-AAC3-567244679C06}" type="slidenum">
              <a:rPr lang="en-US" smtClean="0"/>
              <a:t>19</a:t>
            </a:fld>
            <a:endParaRPr lang="en-US"/>
          </a:p>
        </p:txBody>
      </p:sp>
      <p:sp>
        <p:nvSpPr>
          <p:cNvPr id="13" name="Content Placeholder 2"/>
          <p:cNvSpPr txBox="1">
            <a:spLocks/>
          </p:cNvSpPr>
          <p:nvPr/>
        </p:nvSpPr>
        <p:spPr>
          <a:xfrm>
            <a:off x="685800" y="3024511"/>
            <a:ext cx="6070600" cy="96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27 used complete case analysis</a:t>
            </a:r>
          </a:p>
          <a:p>
            <a:pPr lvl="1"/>
            <a:r>
              <a:rPr lang="en-US" dirty="0"/>
              <a:t>1 used all data</a:t>
            </a:r>
          </a:p>
        </p:txBody>
      </p:sp>
    </p:spTree>
    <p:extLst>
      <p:ext uri="{BB962C8B-B14F-4D97-AF65-F5344CB8AC3E}">
        <p14:creationId xmlns:p14="http://schemas.microsoft.com/office/powerpoint/2010/main" val="204712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F25D-5796-ED40-8DDF-105A319AA78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44B5C40-9EA8-CC47-823E-6412B5282DF3}"/>
              </a:ext>
            </a:extLst>
          </p:cNvPr>
          <p:cNvSpPr>
            <a:spLocks noGrp="1"/>
          </p:cNvSpPr>
          <p:nvPr>
            <p:ph idx="1"/>
          </p:nvPr>
        </p:nvSpPr>
        <p:spPr/>
        <p:txBody>
          <a:bodyPr/>
          <a:lstStyle/>
          <a:p>
            <a:r>
              <a:rPr lang="en-US" dirty="0"/>
              <a:t>The prior research in Physics Education, and the idea behind this paper came from Ben Van </a:t>
            </a:r>
            <a:r>
              <a:rPr lang="en-US" dirty="0" err="1"/>
              <a:t>Dusen</a:t>
            </a:r>
            <a:r>
              <a:rPr lang="en-US" dirty="0"/>
              <a:t> (Chico State Sci. Ed) and Jayson </a:t>
            </a:r>
            <a:r>
              <a:rPr lang="en-US" dirty="0" err="1"/>
              <a:t>Nissen</a:t>
            </a:r>
            <a:endParaRPr lang="en-US" dirty="0"/>
          </a:p>
          <a:p>
            <a:r>
              <a:rPr lang="en-US" dirty="0"/>
              <a:t>I contributed as the ‘missing data statistical expert’</a:t>
            </a:r>
          </a:p>
          <a:p>
            <a:r>
              <a:rPr lang="en-US" dirty="0"/>
              <a:t>These slides were created by Jayson Nissen, remixed and used with permission, but the narrative overlay and side tangents are mine. </a:t>
            </a:r>
          </a:p>
          <a:p>
            <a:endParaRPr lang="en-US" dirty="0"/>
          </a:p>
        </p:txBody>
      </p:sp>
      <p:sp>
        <p:nvSpPr>
          <p:cNvPr id="4" name="Slide Number Placeholder 3">
            <a:extLst>
              <a:ext uri="{FF2B5EF4-FFF2-40B4-BE49-F238E27FC236}">
                <a16:creationId xmlns:a16="http://schemas.microsoft.com/office/drawing/2014/main" id="{FC146E27-B485-9148-95A1-1000FA1E6119}"/>
              </a:ext>
            </a:extLst>
          </p:cNvPr>
          <p:cNvSpPr>
            <a:spLocks noGrp="1"/>
          </p:cNvSpPr>
          <p:nvPr>
            <p:ph type="sldNum" sz="quarter" idx="12"/>
          </p:nvPr>
        </p:nvSpPr>
        <p:spPr/>
        <p:txBody>
          <a:bodyPr/>
          <a:lstStyle/>
          <a:p>
            <a:fld id="{5ADE5962-1C11-E54A-AAC3-567244679C06}" type="slidenum">
              <a:rPr lang="en-US" smtClean="0"/>
              <a:t>2</a:t>
            </a:fld>
            <a:endParaRPr lang="en-US"/>
          </a:p>
        </p:txBody>
      </p:sp>
    </p:spTree>
    <p:extLst>
      <p:ext uri="{BB962C8B-B14F-4D97-AF65-F5344CB8AC3E}">
        <p14:creationId xmlns:p14="http://schemas.microsoft.com/office/powerpoint/2010/main" val="207582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sp>
        <p:nvSpPr>
          <p:cNvPr id="10" name="Content Placeholder 2"/>
          <p:cNvSpPr txBox="1">
            <a:spLocks/>
          </p:cNvSpPr>
          <p:nvPr/>
        </p:nvSpPr>
        <p:spPr>
          <a:xfrm>
            <a:off x="685800" y="3909628"/>
            <a:ext cx="6070600" cy="76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8 provided information about </a:t>
            </a:r>
            <a:r>
              <a:rPr lang="en-US"/>
              <a:t>participation rates</a:t>
            </a:r>
            <a:endParaRPr lang="en-US" dirty="0"/>
          </a:p>
        </p:txBody>
      </p:sp>
      <p:sp>
        <p:nvSpPr>
          <p:cNvPr id="12" name="Slide Number Placeholder 11"/>
          <p:cNvSpPr>
            <a:spLocks noGrp="1"/>
          </p:cNvSpPr>
          <p:nvPr>
            <p:ph type="sldNum" sz="quarter" idx="12"/>
          </p:nvPr>
        </p:nvSpPr>
        <p:spPr/>
        <p:txBody>
          <a:bodyPr/>
          <a:lstStyle/>
          <a:p>
            <a:fld id="{5ADE5962-1C11-E54A-AAC3-567244679C06}" type="slidenum">
              <a:rPr lang="en-US" smtClean="0"/>
              <a:t>20</a:t>
            </a:fld>
            <a:endParaRPr lang="en-US"/>
          </a:p>
        </p:txBody>
      </p:sp>
      <p:sp>
        <p:nvSpPr>
          <p:cNvPr id="13" name="Content Placeholder 2"/>
          <p:cNvSpPr txBox="1">
            <a:spLocks/>
          </p:cNvSpPr>
          <p:nvPr/>
        </p:nvSpPr>
        <p:spPr>
          <a:xfrm>
            <a:off x="685800" y="3024511"/>
            <a:ext cx="6070600" cy="96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27 used complete case analysis</a:t>
            </a:r>
          </a:p>
          <a:p>
            <a:pPr lvl="1"/>
            <a:r>
              <a:rPr lang="en-US" dirty="0"/>
              <a:t>1 used all data</a:t>
            </a:r>
          </a:p>
        </p:txBody>
      </p:sp>
    </p:spTree>
    <p:extLst>
      <p:ext uri="{BB962C8B-B14F-4D97-AF65-F5344CB8AC3E}">
        <p14:creationId xmlns:p14="http://schemas.microsoft.com/office/powerpoint/2010/main" val="214429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2057401"/>
            <a:ext cx="5035039" cy="2620576"/>
          </a:xfrm>
          <a:prstGeom prst="rect">
            <a:avLst/>
          </a:prstGeom>
        </p:spPr>
      </p:pic>
      <p:sp>
        <p:nvSpPr>
          <p:cNvPr id="10" name="Content Placeholder 2"/>
          <p:cNvSpPr txBox="1">
            <a:spLocks/>
          </p:cNvSpPr>
          <p:nvPr/>
        </p:nvSpPr>
        <p:spPr>
          <a:xfrm>
            <a:off x="685800" y="3909628"/>
            <a:ext cx="6070600" cy="76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8 provided information about </a:t>
            </a:r>
            <a:r>
              <a:rPr lang="en-US"/>
              <a:t>participation rates</a:t>
            </a:r>
            <a:endParaRPr lang="en-US" dirty="0"/>
          </a:p>
        </p:txBody>
      </p:sp>
      <p:sp>
        <p:nvSpPr>
          <p:cNvPr id="12" name="Slide Number Placeholder 11"/>
          <p:cNvSpPr>
            <a:spLocks noGrp="1"/>
          </p:cNvSpPr>
          <p:nvPr>
            <p:ph type="sldNum" sz="quarter" idx="12"/>
          </p:nvPr>
        </p:nvSpPr>
        <p:spPr/>
        <p:txBody>
          <a:bodyPr/>
          <a:lstStyle/>
          <a:p>
            <a:fld id="{5ADE5962-1C11-E54A-AAC3-567244679C06}" type="slidenum">
              <a:rPr lang="en-US" smtClean="0"/>
              <a:t>21</a:t>
            </a:fld>
            <a:endParaRPr lang="en-US"/>
          </a:p>
        </p:txBody>
      </p:sp>
      <p:sp>
        <p:nvSpPr>
          <p:cNvPr id="13" name="Content Placeholder 2"/>
          <p:cNvSpPr txBox="1">
            <a:spLocks/>
          </p:cNvSpPr>
          <p:nvPr/>
        </p:nvSpPr>
        <p:spPr>
          <a:xfrm>
            <a:off x="685800" y="3024511"/>
            <a:ext cx="6070600" cy="96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27 used complete case analysis</a:t>
            </a:r>
          </a:p>
          <a:p>
            <a:pPr lvl="1"/>
            <a:r>
              <a:rPr lang="en-US" dirty="0"/>
              <a:t>1 used all data</a:t>
            </a:r>
          </a:p>
        </p:txBody>
      </p:sp>
      <p:sp>
        <p:nvSpPr>
          <p:cNvPr id="14" name="Content Placeholder 2"/>
          <p:cNvSpPr txBox="1">
            <a:spLocks/>
          </p:cNvSpPr>
          <p:nvPr/>
        </p:nvSpPr>
        <p:spPr>
          <a:xfrm>
            <a:off x="685800" y="4533493"/>
            <a:ext cx="6070600" cy="530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30% to 80%</a:t>
            </a:r>
          </a:p>
        </p:txBody>
      </p:sp>
    </p:spTree>
    <p:extLst>
      <p:ext uri="{BB962C8B-B14F-4D97-AF65-F5344CB8AC3E}">
        <p14:creationId xmlns:p14="http://schemas.microsoft.com/office/powerpoint/2010/main" val="77374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2057401"/>
            <a:ext cx="5035039" cy="2620576"/>
          </a:xfrm>
          <a:prstGeom prst="rect">
            <a:avLst/>
          </a:prstGeom>
        </p:spPr>
      </p:pic>
      <p:sp>
        <p:nvSpPr>
          <p:cNvPr id="9" name="Content Placeholder 2"/>
          <p:cNvSpPr txBox="1">
            <a:spLocks/>
          </p:cNvSpPr>
          <p:nvPr/>
        </p:nvSpPr>
        <p:spPr>
          <a:xfrm>
            <a:off x="685800" y="5064381"/>
            <a:ext cx="60706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3 provided grade data</a:t>
            </a:r>
          </a:p>
          <a:p>
            <a:pPr lvl="1"/>
            <a:r>
              <a:rPr lang="en-US" dirty="0"/>
              <a:t>Moderate to large difference </a:t>
            </a:r>
          </a:p>
          <a:p>
            <a:pPr lvl="1"/>
            <a:r>
              <a:rPr lang="en-US" dirty="0"/>
              <a:t>B- for participants</a:t>
            </a:r>
          </a:p>
          <a:p>
            <a:pPr lvl="1"/>
            <a:r>
              <a:rPr lang="en-US" dirty="0"/>
              <a:t>C for nonparticipants</a:t>
            </a:r>
          </a:p>
        </p:txBody>
      </p:sp>
      <p:sp>
        <p:nvSpPr>
          <p:cNvPr id="10" name="Content Placeholder 2"/>
          <p:cNvSpPr txBox="1">
            <a:spLocks/>
          </p:cNvSpPr>
          <p:nvPr/>
        </p:nvSpPr>
        <p:spPr>
          <a:xfrm>
            <a:off x="685800" y="3909628"/>
            <a:ext cx="6070600" cy="76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8 provided information about </a:t>
            </a:r>
            <a:r>
              <a:rPr lang="en-US"/>
              <a:t>participation rates</a:t>
            </a:r>
            <a:endParaRPr lang="en-US" dirty="0"/>
          </a:p>
        </p:txBody>
      </p:sp>
      <p:sp>
        <p:nvSpPr>
          <p:cNvPr id="12" name="Slide Number Placeholder 11"/>
          <p:cNvSpPr>
            <a:spLocks noGrp="1"/>
          </p:cNvSpPr>
          <p:nvPr>
            <p:ph type="sldNum" sz="quarter" idx="12"/>
          </p:nvPr>
        </p:nvSpPr>
        <p:spPr/>
        <p:txBody>
          <a:bodyPr/>
          <a:lstStyle/>
          <a:p>
            <a:fld id="{5ADE5962-1C11-E54A-AAC3-567244679C06}" type="slidenum">
              <a:rPr lang="en-US" smtClean="0"/>
              <a:t>22</a:t>
            </a:fld>
            <a:endParaRPr lang="en-US"/>
          </a:p>
        </p:txBody>
      </p:sp>
      <p:sp>
        <p:nvSpPr>
          <p:cNvPr id="13" name="Content Placeholder 2"/>
          <p:cNvSpPr txBox="1">
            <a:spLocks/>
          </p:cNvSpPr>
          <p:nvPr/>
        </p:nvSpPr>
        <p:spPr>
          <a:xfrm>
            <a:off x="685800" y="3024511"/>
            <a:ext cx="6070600" cy="96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27 used complete case analysis</a:t>
            </a:r>
          </a:p>
          <a:p>
            <a:pPr lvl="1"/>
            <a:r>
              <a:rPr lang="en-US" dirty="0"/>
              <a:t>1 used all data</a:t>
            </a:r>
          </a:p>
        </p:txBody>
      </p:sp>
      <p:sp>
        <p:nvSpPr>
          <p:cNvPr id="14" name="Content Placeholder 2"/>
          <p:cNvSpPr txBox="1">
            <a:spLocks/>
          </p:cNvSpPr>
          <p:nvPr/>
        </p:nvSpPr>
        <p:spPr>
          <a:xfrm>
            <a:off x="685800" y="4533493"/>
            <a:ext cx="6070600" cy="530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30% to 80%</a:t>
            </a:r>
          </a:p>
        </p:txBody>
      </p:sp>
    </p:spTree>
    <p:extLst>
      <p:ext uri="{BB962C8B-B14F-4D97-AF65-F5344CB8AC3E}">
        <p14:creationId xmlns:p14="http://schemas.microsoft.com/office/powerpoint/2010/main" val="1364448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4373"/>
            <a:ext cx="9258300" cy="1293028"/>
          </a:xfrm>
        </p:spPr>
        <p:txBody>
          <a:bodyPr/>
          <a:lstStyle/>
          <a:p>
            <a:r>
              <a:rPr lang="en-US" dirty="0"/>
              <a:t>Current practices in PER Studies</a:t>
            </a:r>
          </a:p>
        </p:txBody>
      </p:sp>
      <p:sp>
        <p:nvSpPr>
          <p:cNvPr id="3" name="Content Placeholder 2"/>
          <p:cNvSpPr>
            <a:spLocks noGrp="1"/>
          </p:cNvSpPr>
          <p:nvPr>
            <p:ph idx="1"/>
          </p:nvPr>
        </p:nvSpPr>
        <p:spPr>
          <a:xfrm>
            <a:off x="685800" y="1856928"/>
            <a:ext cx="6070600" cy="1155869"/>
          </a:xfrm>
        </p:spPr>
        <p:txBody>
          <a:bodyPr/>
          <a:lstStyle/>
          <a:p>
            <a:r>
              <a:rPr lang="en-US" dirty="0"/>
              <a:t>28 studies</a:t>
            </a:r>
          </a:p>
          <a:p>
            <a:pPr lvl="1"/>
            <a:r>
              <a:rPr lang="en-US" dirty="0"/>
              <a:t>reported descriptive statistics </a:t>
            </a:r>
          </a:p>
          <a:p>
            <a:pPr lvl="1"/>
            <a:r>
              <a:rPr lang="en-US" dirty="0"/>
              <a:t>for pre and posttests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2057401"/>
            <a:ext cx="5035039" cy="2620576"/>
          </a:xfrm>
          <a:prstGeom prst="rect">
            <a:avLst/>
          </a:prstGeom>
        </p:spPr>
      </p:pic>
      <p:sp>
        <p:nvSpPr>
          <p:cNvPr id="9" name="Content Placeholder 2"/>
          <p:cNvSpPr txBox="1">
            <a:spLocks/>
          </p:cNvSpPr>
          <p:nvPr/>
        </p:nvSpPr>
        <p:spPr>
          <a:xfrm>
            <a:off x="685800" y="5064381"/>
            <a:ext cx="60706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3 provided grade data</a:t>
            </a:r>
          </a:p>
          <a:p>
            <a:pPr lvl="1"/>
            <a:r>
              <a:rPr lang="en-US" dirty="0"/>
              <a:t>Moderate to large difference </a:t>
            </a:r>
          </a:p>
          <a:p>
            <a:pPr lvl="1"/>
            <a:r>
              <a:rPr lang="en-US" dirty="0"/>
              <a:t>B- for participants</a:t>
            </a:r>
          </a:p>
          <a:p>
            <a:pPr lvl="1"/>
            <a:r>
              <a:rPr lang="en-US" dirty="0"/>
              <a:t>C for nonparticipants</a:t>
            </a:r>
          </a:p>
        </p:txBody>
      </p:sp>
      <p:sp>
        <p:nvSpPr>
          <p:cNvPr id="10" name="Content Placeholder 2"/>
          <p:cNvSpPr txBox="1">
            <a:spLocks/>
          </p:cNvSpPr>
          <p:nvPr/>
        </p:nvSpPr>
        <p:spPr>
          <a:xfrm>
            <a:off x="685800" y="3909628"/>
            <a:ext cx="6070600" cy="76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8 provided information about </a:t>
            </a:r>
            <a:r>
              <a:rPr lang="en-US"/>
              <a:t>participation rates</a:t>
            </a:r>
            <a:endParaRPr lang="en-US" dirty="0"/>
          </a:p>
        </p:txBody>
      </p:sp>
      <p:sp>
        <p:nvSpPr>
          <p:cNvPr id="11" name="TextBox 10"/>
          <p:cNvSpPr txBox="1"/>
          <p:nvPr/>
        </p:nvSpPr>
        <p:spPr>
          <a:xfrm>
            <a:off x="5617747" y="5064381"/>
            <a:ext cx="6290505" cy="1569660"/>
          </a:xfrm>
          <a:prstGeom prst="rect">
            <a:avLst/>
          </a:prstGeom>
          <a:noFill/>
        </p:spPr>
        <p:txBody>
          <a:bodyPr wrap="square" rtlCol="0">
            <a:spAutoFit/>
          </a:bodyPr>
          <a:lstStyle/>
          <a:p>
            <a:r>
              <a:rPr lang="en-US" sz="9600" b="1" dirty="0">
                <a:solidFill>
                  <a:srgbClr val="FF0000"/>
                </a:solidFill>
              </a:rPr>
              <a:t>Not MCAR</a:t>
            </a:r>
          </a:p>
        </p:txBody>
      </p:sp>
      <p:sp>
        <p:nvSpPr>
          <p:cNvPr id="12" name="Slide Number Placeholder 11"/>
          <p:cNvSpPr>
            <a:spLocks noGrp="1"/>
          </p:cNvSpPr>
          <p:nvPr>
            <p:ph type="sldNum" sz="quarter" idx="12"/>
          </p:nvPr>
        </p:nvSpPr>
        <p:spPr/>
        <p:txBody>
          <a:bodyPr/>
          <a:lstStyle/>
          <a:p>
            <a:fld id="{5ADE5962-1C11-E54A-AAC3-567244679C06}" type="slidenum">
              <a:rPr lang="en-US" smtClean="0"/>
              <a:t>23</a:t>
            </a:fld>
            <a:endParaRPr lang="en-US"/>
          </a:p>
        </p:txBody>
      </p:sp>
      <p:sp>
        <p:nvSpPr>
          <p:cNvPr id="13" name="Content Placeholder 2"/>
          <p:cNvSpPr txBox="1">
            <a:spLocks/>
          </p:cNvSpPr>
          <p:nvPr/>
        </p:nvSpPr>
        <p:spPr>
          <a:xfrm>
            <a:off x="685800" y="3024511"/>
            <a:ext cx="6070600" cy="96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27 used complete case analysis</a:t>
            </a:r>
          </a:p>
          <a:p>
            <a:pPr lvl="1"/>
            <a:r>
              <a:rPr lang="en-US" dirty="0"/>
              <a:t>1 used all data</a:t>
            </a:r>
          </a:p>
        </p:txBody>
      </p:sp>
      <p:sp>
        <p:nvSpPr>
          <p:cNvPr id="14" name="Content Placeholder 2"/>
          <p:cNvSpPr txBox="1">
            <a:spLocks/>
          </p:cNvSpPr>
          <p:nvPr/>
        </p:nvSpPr>
        <p:spPr>
          <a:xfrm>
            <a:off x="685800" y="4533493"/>
            <a:ext cx="6070600" cy="530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30% to 80%</a:t>
            </a:r>
          </a:p>
        </p:txBody>
      </p:sp>
    </p:spTree>
    <p:extLst>
      <p:ext uri="{BB962C8B-B14F-4D97-AF65-F5344CB8AC3E}">
        <p14:creationId xmlns:p14="http://schemas.microsoft.com/office/powerpoint/2010/main" val="93008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24</a:t>
            </a:fld>
            <a:endParaRPr lang="en-US"/>
          </a:p>
        </p:txBody>
      </p:sp>
    </p:spTree>
    <p:extLst>
      <p:ext uri="{BB962C8B-B14F-4D97-AF65-F5344CB8AC3E}">
        <p14:creationId xmlns:p14="http://schemas.microsoft.com/office/powerpoint/2010/main" val="119157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25</a:t>
            </a:fld>
            <a:endParaRPr lang="en-US"/>
          </a:p>
        </p:txBody>
      </p:sp>
    </p:spTree>
    <p:extLst>
      <p:ext uri="{BB962C8B-B14F-4D97-AF65-F5344CB8AC3E}">
        <p14:creationId xmlns:p14="http://schemas.microsoft.com/office/powerpoint/2010/main" val="186681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grpSp>
        <p:nvGrpSpPr>
          <p:cNvPr id="6" name="Group 5"/>
          <p:cNvGrpSpPr/>
          <p:nvPr/>
        </p:nvGrpSpPr>
        <p:grpSpPr>
          <a:xfrm>
            <a:off x="6477000" y="1943600"/>
            <a:ext cx="5276966" cy="4526043"/>
            <a:chOff x="1298586" y="25919476"/>
            <a:chExt cx="5276966" cy="4526043"/>
          </a:xfrm>
        </p:grpSpPr>
        <p:pic>
          <p:nvPicPr>
            <p:cNvPr id="4" name="Picture 2"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l="46445"/>
            <a:stretch/>
          </p:blipFill>
          <p:spPr bwMode="auto">
            <a:xfrm>
              <a:off x="1974585" y="25919476"/>
              <a:ext cx="4600967" cy="4526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r="92131"/>
            <a:stretch/>
          </p:blipFill>
          <p:spPr bwMode="auto">
            <a:xfrm>
              <a:off x="1298586" y="25919476"/>
              <a:ext cx="675999" cy="45260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26</a:t>
            </a:fld>
            <a:endParaRPr lang="en-US"/>
          </a:p>
        </p:txBody>
      </p:sp>
      <p:sp>
        <p:nvSpPr>
          <p:cNvPr id="11" name="Rectangle 10"/>
          <p:cNvSpPr/>
          <p:nvPr/>
        </p:nvSpPr>
        <p:spPr>
          <a:xfrm>
            <a:off x="7185556" y="2321169"/>
            <a:ext cx="3308941" cy="35591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26254" y="5660211"/>
            <a:ext cx="3308941" cy="7630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05192" y="2182853"/>
            <a:ext cx="551236" cy="3273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87435" y="1951837"/>
            <a:ext cx="1335622" cy="369332"/>
          </a:xfrm>
          <a:prstGeom prst="rect">
            <a:avLst/>
          </a:prstGeom>
          <a:solidFill>
            <a:schemeClr val="tx1"/>
          </a:solidFill>
        </p:spPr>
        <p:txBody>
          <a:bodyPr wrap="none" rtlCol="0">
            <a:spAutoFit/>
          </a:bodyPr>
          <a:lstStyle/>
          <a:p>
            <a:r>
              <a:rPr lang="en-US" dirty="0">
                <a:solidFill>
                  <a:schemeClr val="bg1"/>
                </a:solidFill>
              </a:rPr>
              <a:t>Computer</a:t>
            </a:r>
          </a:p>
        </p:txBody>
      </p:sp>
      <p:sp>
        <p:nvSpPr>
          <p:cNvPr id="15" name="TextBox 14"/>
          <p:cNvSpPr txBox="1"/>
          <p:nvPr/>
        </p:nvSpPr>
        <p:spPr>
          <a:xfrm>
            <a:off x="10322536" y="1963678"/>
            <a:ext cx="1111202" cy="369332"/>
          </a:xfrm>
          <a:prstGeom prst="rect">
            <a:avLst/>
          </a:prstGeom>
          <a:solidFill>
            <a:schemeClr val="tx1"/>
          </a:solidFill>
        </p:spPr>
        <p:txBody>
          <a:bodyPr wrap="none" rtlCol="0">
            <a:spAutoFit/>
          </a:bodyPr>
          <a:lstStyle/>
          <a:p>
            <a:r>
              <a:rPr lang="en-US" dirty="0">
                <a:solidFill>
                  <a:schemeClr val="bg1"/>
                </a:solidFill>
              </a:rPr>
              <a:t>  Paper  </a:t>
            </a:r>
          </a:p>
        </p:txBody>
      </p:sp>
    </p:spTree>
    <p:extLst>
      <p:ext uri="{BB962C8B-B14F-4D97-AF65-F5344CB8AC3E}">
        <p14:creationId xmlns:p14="http://schemas.microsoft.com/office/powerpoint/2010/main" val="1538617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grpSp>
        <p:nvGrpSpPr>
          <p:cNvPr id="6" name="Group 5"/>
          <p:cNvGrpSpPr/>
          <p:nvPr/>
        </p:nvGrpSpPr>
        <p:grpSpPr>
          <a:xfrm>
            <a:off x="6477000" y="1943600"/>
            <a:ext cx="5276966" cy="4526043"/>
            <a:chOff x="1298586" y="25919476"/>
            <a:chExt cx="5276966" cy="4526043"/>
          </a:xfrm>
        </p:grpSpPr>
        <p:pic>
          <p:nvPicPr>
            <p:cNvPr id="4" name="Picture 2"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l="46445"/>
            <a:stretch/>
          </p:blipFill>
          <p:spPr bwMode="auto">
            <a:xfrm>
              <a:off x="1974585" y="25919476"/>
              <a:ext cx="4600967" cy="4526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r="92131"/>
            <a:stretch/>
          </p:blipFill>
          <p:spPr bwMode="auto">
            <a:xfrm>
              <a:off x="1298586" y="25919476"/>
              <a:ext cx="675999" cy="45260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27</a:t>
            </a:fld>
            <a:endParaRPr lang="en-US"/>
          </a:p>
        </p:txBody>
      </p:sp>
      <p:sp>
        <p:nvSpPr>
          <p:cNvPr id="11" name="Rectangle 10"/>
          <p:cNvSpPr/>
          <p:nvPr/>
        </p:nvSpPr>
        <p:spPr>
          <a:xfrm>
            <a:off x="7185556" y="2321169"/>
            <a:ext cx="3308941" cy="35591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87435" y="1951837"/>
            <a:ext cx="1335622" cy="369332"/>
          </a:xfrm>
          <a:prstGeom prst="rect">
            <a:avLst/>
          </a:prstGeom>
          <a:solidFill>
            <a:schemeClr val="tx1"/>
          </a:solidFill>
        </p:spPr>
        <p:txBody>
          <a:bodyPr wrap="none" rtlCol="0">
            <a:spAutoFit/>
          </a:bodyPr>
          <a:lstStyle/>
          <a:p>
            <a:r>
              <a:rPr lang="en-US" dirty="0">
                <a:solidFill>
                  <a:schemeClr val="bg1"/>
                </a:solidFill>
              </a:rPr>
              <a:t>Computer</a:t>
            </a:r>
          </a:p>
        </p:txBody>
      </p:sp>
      <p:sp>
        <p:nvSpPr>
          <p:cNvPr id="15" name="TextBox 14"/>
          <p:cNvSpPr txBox="1"/>
          <p:nvPr/>
        </p:nvSpPr>
        <p:spPr>
          <a:xfrm>
            <a:off x="10322536" y="1963678"/>
            <a:ext cx="1111202" cy="369332"/>
          </a:xfrm>
          <a:prstGeom prst="rect">
            <a:avLst/>
          </a:prstGeom>
          <a:solidFill>
            <a:schemeClr val="tx1"/>
          </a:solidFill>
        </p:spPr>
        <p:txBody>
          <a:bodyPr wrap="none" rtlCol="0">
            <a:spAutoFit/>
          </a:bodyPr>
          <a:lstStyle/>
          <a:p>
            <a:r>
              <a:rPr lang="en-US" dirty="0">
                <a:solidFill>
                  <a:schemeClr val="bg1"/>
                </a:solidFill>
              </a:rPr>
              <a:t>  Paper  </a:t>
            </a:r>
          </a:p>
        </p:txBody>
      </p:sp>
      <p:sp>
        <p:nvSpPr>
          <p:cNvPr id="16" name="Rectangle 15"/>
          <p:cNvSpPr/>
          <p:nvPr/>
        </p:nvSpPr>
        <p:spPr>
          <a:xfrm>
            <a:off x="7126254" y="5660211"/>
            <a:ext cx="3308941" cy="7630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4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grpSp>
        <p:nvGrpSpPr>
          <p:cNvPr id="6" name="Group 5"/>
          <p:cNvGrpSpPr/>
          <p:nvPr/>
        </p:nvGrpSpPr>
        <p:grpSpPr>
          <a:xfrm>
            <a:off x="6477000" y="1943600"/>
            <a:ext cx="5276966" cy="4526043"/>
            <a:chOff x="1298586" y="25919476"/>
            <a:chExt cx="5276966" cy="4526043"/>
          </a:xfrm>
        </p:grpSpPr>
        <p:pic>
          <p:nvPicPr>
            <p:cNvPr id="4" name="Picture 2"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l="46445"/>
            <a:stretch/>
          </p:blipFill>
          <p:spPr bwMode="auto">
            <a:xfrm>
              <a:off x="1974585" y="25919476"/>
              <a:ext cx="4600967" cy="4526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r="92131"/>
            <a:stretch/>
          </p:blipFill>
          <p:spPr bwMode="auto">
            <a:xfrm>
              <a:off x="1298586" y="25919476"/>
              <a:ext cx="675999" cy="45260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28</a:t>
            </a:fld>
            <a:endParaRPr lang="en-US"/>
          </a:p>
        </p:txBody>
      </p:sp>
      <p:sp>
        <p:nvSpPr>
          <p:cNvPr id="11" name="Rectangle 10"/>
          <p:cNvSpPr/>
          <p:nvPr/>
        </p:nvSpPr>
        <p:spPr>
          <a:xfrm>
            <a:off x="7185556" y="2321169"/>
            <a:ext cx="3308941" cy="35591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05192" y="2182853"/>
            <a:ext cx="551236" cy="3273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87435" y="1951837"/>
            <a:ext cx="1335622" cy="369332"/>
          </a:xfrm>
          <a:prstGeom prst="rect">
            <a:avLst/>
          </a:prstGeom>
          <a:solidFill>
            <a:schemeClr val="tx1"/>
          </a:solidFill>
        </p:spPr>
        <p:txBody>
          <a:bodyPr wrap="none" rtlCol="0">
            <a:spAutoFit/>
          </a:bodyPr>
          <a:lstStyle/>
          <a:p>
            <a:r>
              <a:rPr lang="en-US" dirty="0">
                <a:solidFill>
                  <a:schemeClr val="bg1"/>
                </a:solidFill>
              </a:rPr>
              <a:t>Computer</a:t>
            </a:r>
          </a:p>
        </p:txBody>
      </p:sp>
      <p:sp>
        <p:nvSpPr>
          <p:cNvPr id="15" name="TextBox 14"/>
          <p:cNvSpPr txBox="1"/>
          <p:nvPr/>
        </p:nvSpPr>
        <p:spPr>
          <a:xfrm>
            <a:off x="10322536" y="1963678"/>
            <a:ext cx="1111202" cy="369332"/>
          </a:xfrm>
          <a:prstGeom prst="rect">
            <a:avLst/>
          </a:prstGeom>
          <a:solidFill>
            <a:schemeClr val="tx1"/>
          </a:solidFill>
        </p:spPr>
        <p:txBody>
          <a:bodyPr wrap="none" rtlCol="0">
            <a:spAutoFit/>
          </a:bodyPr>
          <a:lstStyle/>
          <a:p>
            <a:r>
              <a:rPr lang="en-US" dirty="0">
                <a:solidFill>
                  <a:schemeClr val="bg1"/>
                </a:solidFill>
              </a:rPr>
              <a:t>  Paper  </a:t>
            </a:r>
          </a:p>
        </p:txBody>
      </p:sp>
    </p:spTree>
    <p:extLst>
      <p:ext uri="{BB962C8B-B14F-4D97-AF65-F5344CB8AC3E}">
        <p14:creationId xmlns:p14="http://schemas.microsoft.com/office/powerpoint/2010/main" val="115050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grpSp>
        <p:nvGrpSpPr>
          <p:cNvPr id="6" name="Group 5"/>
          <p:cNvGrpSpPr/>
          <p:nvPr/>
        </p:nvGrpSpPr>
        <p:grpSpPr>
          <a:xfrm>
            <a:off x="6477000" y="1943600"/>
            <a:ext cx="5276966" cy="4526043"/>
            <a:chOff x="1298586" y="25919476"/>
            <a:chExt cx="5276966" cy="4526043"/>
          </a:xfrm>
        </p:grpSpPr>
        <p:pic>
          <p:nvPicPr>
            <p:cNvPr id="4" name="Picture 2"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l="46445"/>
            <a:stretch/>
          </p:blipFill>
          <p:spPr bwMode="auto">
            <a:xfrm>
              <a:off x="1974585" y="25919476"/>
              <a:ext cx="4600967" cy="4526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r="92131"/>
            <a:stretch/>
          </p:blipFill>
          <p:spPr bwMode="auto">
            <a:xfrm>
              <a:off x="1298586" y="25919476"/>
              <a:ext cx="675999" cy="45260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29</a:t>
            </a:fld>
            <a:endParaRPr lang="en-US"/>
          </a:p>
        </p:txBody>
      </p:sp>
      <p:sp>
        <p:nvSpPr>
          <p:cNvPr id="14" name="TextBox 13"/>
          <p:cNvSpPr txBox="1"/>
          <p:nvPr/>
        </p:nvSpPr>
        <p:spPr>
          <a:xfrm>
            <a:off x="8087435" y="1951837"/>
            <a:ext cx="1335622" cy="369332"/>
          </a:xfrm>
          <a:prstGeom prst="rect">
            <a:avLst/>
          </a:prstGeom>
          <a:solidFill>
            <a:schemeClr val="tx1"/>
          </a:solidFill>
        </p:spPr>
        <p:txBody>
          <a:bodyPr wrap="none" rtlCol="0">
            <a:spAutoFit/>
          </a:bodyPr>
          <a:lstStyle/>
          <a:p>
            <a:r>
              <a:rPr lang="en-US" dirty="0">
                <a:solidFill>
                  <a:schemeClr val="bg1"/>
                </a:solidFill>
              </a:rPr>
              <a:t>Computer</a:t>
            </a:r>
          </a:p>
        </p:txBody>
      </p:sp>
      <p:sp>
        <p:nvSpPr>
          <p:cNvPr id="15" name="TextBox 14"/>
          <p:cNvSpPr txBox="1"/>
          <p:nvPr/>
        </p:nvSpPr>
        <p:spPr>
          <a:xfrm>
            <a:off x="10322536" y="1963678"/>
            <a:ext cx="1111202" cy="369332"/>
          </a:xfrm>
          <a:prstGeom prst="rect">
            <a:avLst/>
          </a:prstGeom>
          <a:solidFill>
            <a:schemeClr val="tx1"/>
          </a:solidFill>
        </p:spPr>
        <p:txBody>
          <a:bodyPr wrap="none" rtlCol="0">
            <a:spAutoFit/>
          </a:bodyPr>
          <a:lstStyle/>
          <a:p>
            <a:r>
              <a:rPr lang="en-US" dirty="0">
                <a:solidFill>
                  <a:schemeClr val="bg1"/>
                </a:solidFill>
              </a:rPr>
              <a:t>  Paper  </a:t>
            </a:r>
          </a:p>
        </p:txBody>
      </p:sp>
    </p:spTree>
    <p:extLst>
      <p:ext uri="{BB962C8B-B14F-4D97-AF65-F5344CB8AC3E}">
        <p14:creationId xmlns:p14="http://schemas.microsoft.com/office/powerpoint/2010/main" val="79838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Nation at Risk [1] </a:t>
            </a:r>
          </a:p>
        </p:txBody>
      </p:sp>
      <p:sp>
        <p:nvSpPr>
          <p:cNvPr id="3" name="Content Placeholder 2"/>
          <p:cNvSpPr>
            <a:spLocks noGrp="1"/>
          </p:cNvSpPr>
          <p:nvPr>
            <p:ph idx="1"/>
          </p:nvPr>
        </p:nvSpPr>
        <p:spPr>
          <a:xfrm>
            <a:off x="838200" y="2838499"/>
            <a:ext cx="5196840" cy="1456949"/>
          </a:xfrm>
        </p:spPr>
        <p:txBody>
          <a:bodyPr>
            <a:noAutofit/>
          </a:bodyPr>
          <a:lstStyle/>
          <a:p>
            <a:r>
              <a:rPr lang="en-US" sz="2800" dirty="0"/>
              <a:t>1983</a:t>
            </a:r>
          </a:p>
          <a:p>
            <a:r>
              <a:rPr lang="en-US" sz="2800" dirty="0"/>
              <a:t>The Reagan Administration</a:t>
            </a:r>
          </a:p>
          <a:p>
            <a:r>
              <a:rPr lang="en-US" sz="2800" dirty="0"/>
              <a:t>Failing American schools</a:t>
            </a:r>
          </a:p>
        </p:txBody>
      </p:sp>
      <p:sp>
        <p:nvSpPr>
          <p:cNvPr id="6" name="Slide Number Placeholder 5"/>
          <p:cNvSpPr>
            <a:spLocks noGrp="1"/>
          </p:cNvSpPr>
          <p:nvPr>
            <p:ph type="sldNum" sz="quarter" idx="12"/>
          </p:nvPr>
        </p:nvSpPr>
        <p:spPr/>
        <p:txBody>
          <a:bodyPr/>
          <a:lstStyle/>
          <a:p>
            <a:fld id="{5ADE5962-1C11-E54A-AAC3-567244679C06}" type="slidenum">
              <a:rPr lang="en-US" smtClean="0"/>
              <a:t>3</a:t>
            </a:fld>
            <a:endParaRPr lang="en-US"/>
          </a:p>
        </p:txBody>
      </p:sp>
      <p:pic>
        <p:nvPicPr>
          <p:cNvPr id="23" name="Picture 22"/>
          <p:cNvPicPr>
            <a:picLocks noChangeAspect="1"/>
          </p:cNvPicPr>
          <p:nvPr/>
        </p:nvPicPr>
        <p:blipFill>
          <a:blip r:embed="rId2"/>
          <a:stretch>
            <a:fillRect/>
          </a:stretch>
        </p:blipFill>
        <p:spPr>
          <a:xfrm>
            <a:off x="4290107" y="636754"/>
            <a:ext cx="1791746" cy="2668144"/>
          </a:xfrm>
          <a:prstGeom prst="rect">
            <a:avLst/>
          </a:prstGeom>
        </p:spPr>
      </p:pic>
    </p:spTree>
    <p:extLst>
      <p:ext uri="{BB962C8B-B14F-4D97-AF65-F5344CB8AC3E}">
        <p14:creationId xmlns:p14="http://schemas.microsoft.com/office/powerpoint/2010/main" val="115718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Study</a:t>
            </a:r>
          </a:p>
        </p:txBody>
      </p:sp>
      <p:sp>
        <p:nvSpPr>
          <p:cNvPr id="3" name="Content Placeholder 2"/>
          <p:cNvSpPr>
            <a:spLocks noGrp="1"/>
          </p:cNvSpPr>
          <p:nvPr>
            <p:ph idx="1"/>
          </p:nvPr>
        </p:nvSpPr>
        <p:spPr>
          <a:xfrm>
            <a:off x="438034" y="3070807"/>
            <a:ext cx="5372100" cy="1041009"/>
          </a:xfrm>
        </p:spPr>
        <p:txBody>
          <a:bodyPr/>
          <a:lstStyle/>
          <a:p>
            <a:r>
              <a:rPr lang="en-US" dirty="0"/>
              <a:t>Compared participation on computer based and paper </a:t>
            </a:r>
            <a:r>
              <a:rPr lang="en-US"/>
              <a:t>based tests</a:t>
            </a:r>
            <a:endParaRPr lang="en-US" dirty="0"/>
          </a:p>
        </p:txBody>
      </p:sp>
      <p:grpSp>
        <p:nvGrpSpPr>
          <p:cNvPr id="6" name="Group 5"/>
          <p:cNvGrpSpPr/>
          <p:nvPr/>
        </p:nvGrpSpPr>
        <p:grpSpPr>
          <a:xfrm>
            <a:off x="6477000" y="1943600"/>
            <a:ext cx="5276966" cy="4526043"/>
            <a:chOff x="1298586" y="25919476"/>
            <a:chExt cx="5276966" cy="4526043"/>
          </a:xfrm>
        </p:grpSpPr>
        <p:pic>
          <p:nvPicPr>
            <p:cNvPr id="4" name="Picture 2"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l="46445"/>
            <a:stretch/>
          </p:blipFill>
          <p:spPr bwMode="auto">
            <a:xfrm>
              <a:off x="1974585" y="25919476"/>
              <a:ext cx="4600967" cy="4526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rfbUV0Hj4NYtNampJE_N2J4YVSc73gWNcm52JwcTyfgKI1cEAJKTr59HoW-gjU8Vw2ZSvoVk_IGutPQQkA0jBPiwmru6kxud80wXCRYfAH4SiJ1kipApcBw7sbPBfNl3sh83ztj2sNWhh5IKKA"/>
            <p:cNvPicPr>
              <a:picLocks noChangeAspect="1" noChangeArrowheads="1"/>
            </p:cNvPicPr>
            <p:nvPr/>
          </p:nvPicPr>
          <p:blipFill rotWithShape="1">
            <a:blip r:embed="rId3">
              <a:extLst>
                <a:ext uri="{28A0092B-C50C-407E-A947-70E740481C1C}">
                  <a14:useLocalDpi xmlns:a14="http://schemas.microsoft.com/office/drawing/2010/main" val="0"/>
                </a:ext>
              </a:extLst>
            </a:blip>
            <a:srcRect r="92131"/>
            <a:stretch/>
          </p:blipFill>
          <p:spPr bwMode="auto">
            <a:xfrm>
              <a:off x="1298586" y="25919476"/>
              <a:ext cx="675999" cy="45260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p:cNvSpPr txBox="1">
            <a:spLocks/>
          </p:cNvSpPr>
          <p:nvPr/>
        </p:nvSpPr>
        <p:spPr>
          <a:xfrm>
            <a:off x="438034" y="4266723"/>
            <a:ext cx="5372100" cy="1189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Grade predicted participation</a:t>
            </a:r>
          </a:p>
          <a:p>
            <a:pPr lvl="1"/>
            <a:r>
              <a:rPr lang="en-US" dirty="0"/>
              <a:t>Statistically significant</a:t>
            </a:r>
          </a:p>
          <a:p>
            <a:pPr lvl="1"/>
            <a:r>
              <a:rPr lang="en-US" dirty="0"/>
              <a:t>Meaningful</a:t>
            </a:r>
          </a:p>
        </p:txBody>
      </p:sp>
      <p:sp>
        <p:nvSpPr>
          <p:cNvPr id="8" name="Content Placeholder 2"/>
          <p:cNvSpPr txBox="1">
            <a:spLocks/>
          </p:cNvSpPr>
          <p:nvPr/>
        </p:nvSpPr>
        <p:spPr>
          <a:xfrm>
            <a:off x="438034" y="1860440"/>
            <a:ext cx="5372100" cy="1055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Nissen</a:t>
            </a:r>
            <a:r>
              <a:rPr lang="en-US" dirty="0"/>
              <a:t>, Jariwala, Close, and Van </a:t>
            </a:r>
            <a:r>
              <a:rPr lang="en-US" dirty="0" err="1"/>
              <a:t>Dusen</a:t>
            </a:r>
            <a:r>
              <a:rPr lang="en-US" dirty="0"/>
              <a:t>, International Journal of STEM Education, 2018</a:t>
            </a:r>
          </a:p>
        </p:txBody>
      </p:sp>
      <p:sp>
        <p:nvSpPr>
          <p:cNvPr id="10" name="Slide Number Placeholder 9"/>
          <p:cNvSpPr>
            <a:spLocks noGrp="1"/>
          </p:cNvSpPr>
          <p:nvPr>
            <p:ph type="sldNum" sz="quarter" idx="12"/>
          </p:nvPr>
        </p:nvSpPr>
        <p:spPr/>
        <p:txBody>
          <a:bodyPr/>
          <a:lstStyle/>
          <a:p>
            <a:fld id="{5ADE5962-1C11-E54A-AAC3-567244679C06}" type="slidenum">
              <a:rPr lang="en-US" smtClean="0"/>
              <a:t>30</a:t>
            </a:fld>
            <a:endParaRPr lang="en-US"/>
          </a:p>
        </p:txBody>
      </p:sp>
      <p:sp>
        <p:nvSpPr>
          <p:cNvPr id="9" name="TextBox 8"/>
          <p:cNvSpPr txBox="1"/>
          <p:nvPr/>
        </p:nvSpPr>
        <p:spPr>
          <a:xfrm rot="19933443">
            <a:off x="3014076" y="3338984"/>
            <a:ext cx="6290505" cy="1569660"/>
          </a:xfrm>
          <a:prstGeom prst="rect">
            <a:avLst/>
          </a:prstGeom>
          <a:noFill/>
        </p:spPr>
        <p:txBody>
          <a:bodyPr wrap="none" rtlCol="0">
            <a:spAutoFit/>
          </a:bodyPr>
          <a:lstStyle/>
          <a:p>
            <a:r>
              <a:rPr lang="en-US" sz="9600" b="1" dirty="0">
                <a:solidFill>
                  <a:srgbClr val="FF0000"/>
                </a:solidFill>
              </a:rPr>
              <a:t>Not MCAR</a:t>
            </a:r>
          </a:p>
        </p:txBody>
      </p:sp>
      <p:sp>
        <p:nvSpPr>
          <p:cNvPr id="14" name="TextBox 13"/>
          <p:cNvSpPr txBox="1"/>
          <p:nvPr/>
        </p:nvSpPr>
        <p:spPr>
          <a:xfrm>
            <a:off x="8087435" y="1951837"/>
            <a:ext cx="1335622" cy="369332"/>
          </a:xfrm>
          <a:prstGeom prst="rect">
            <a:avLst/>
          </a:prstGeom>
          <a:solidFill>
            <a:schemeClr val="tx1"/>
          </a:solidFill>
        </p:spPr>
        <p:txBody>
          <a:bodyPr wrap="none" rtlCol="0">
            <a:spAutoFit/>
          </a:bodyPr>
          <a:lstStyle/>
          <a:p>
            <a:r>
              <a:rPr lang="en-US" dirty="0">
                <a:solidFill>
                  <a:schemeClr val="bg1"/>
                </a:solidFill>
              </a:rPr>
              <a:t>Computer</a:t>
            </a:r>
          </a:p>
        </p:txBody>
      </p:sp>
      <p:sp>
        <p:nvSpPr>
          <p:cNvPr id="15" name="TextBox 14"/>
          <p:cNvSpPr txBox="1"/>
          <p:nvPr/>
        </p:nvSpPr>
        <p:spPr>
          <a:xfrm>
            <a:off x="10322536" y="1963678"/>
            <a:ext cx="1111202" cy="369332"/>
          </a:xfrm>
          <a:prstGeom prst="rect">
            <a:avLst/>
          </a:prstGeom>
          <a:solidFill>
            <a:schemeClr val="tx1"/>
          </a:solidFill>
        </p:spPr>
        <p:txBody>
          <a:bodyPr wrap="none" rtlCol="0">
            <a:spAutoFit/>
          </a:bodyPr>
          <a:lstStyle/>
          <a:p>
            <a:r>
              <a:rPr lang="en-US" dirty="0">
                <a:solidFill>
                  <a:schemeClr val="bg1"/>
                </a:solidFill>
              </a:rPr>
              <a:t>  Paper  </a:t>
            </a:r>
          </a:p>
        </p:txBody>
      </p:sp>
    </p:spTree>
    <p:extLst>
      <p:ext uri="{BB962C8B-B14F-4D97-AF65-F5344CB8AC3E}">
        <p14:creationId xmlns:p14="http://schemas.microsoft.com/office/powerpoint/2010/main" val="131614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r>
              <a:rPr lang="en-US" sz="3200" dirty="0"/>
              <a:t>Does complete case analysis </a:t>
            </a:r>
            <a:r>
              <a:rPr lang="en-US" sz="3200" b="1" i="1" dirty="0"/>
              <a:t>bias</a:t>
            </a:r>
            <a:r>
              <a:rPr lang="en-US" sz="3200" dirty="0"/>
              <a:t> results?</a:t>
            </a:r>
          </a:p>
          <a:p>
            <a:r>
              <a:rPr lang="en-US" sz="3200" dirty="0"/>
              <a:t>Is there a better method?</a:t>
            </a:r>
          </a:p>
        </p:txBody>
      </p:sp>
      <p:sp>
        <p:nvSpPr>
          <p:cNvPr id="4" name="Slide Number Placeholder 3"/>
          <p:cNvSpPr>
            <a:spLocks noGrp="1"/>
          </p:cNvSpPr>
          <p:nvPr>
            <p:ph type="sldNum" sz="quarter" idx="12"/>
          </p:nvPr>
        </p:nvSpPr>
        <p:spPr/>
        <p:txBody>
          <a:bodyPr/>
          <a:lstStyle/>
          <a:p>
            <a:fld id="{5ADE5962-1C11-E54A-AAC3-567244679C06}" type="slidenum">
              <a:rPr lang="en-US" smtClean="0"/>
              <a:t>31</a:t>
            </a:fld>
            <a:endParaRPr lang="en-US"/>
          </a:p>
        </p:txBody>
      </p:sp>
    </p:spTree>
    <p:extLst>
      <p:ext uri="{BB962C8B-B14F-4D97-AF65-F5344CB8AC3E}">
        <p14:creationId xmlns:p14="http://schemas.microsoft.com/office/powerpoint/2010/main" val="26190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1610872"/>
            <a:ext cx="8153400" cy="51285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R="0" lvl="0" algn="l" defTabSz="584200" eaLnBrk="1" fontAlgn="auto" latinLnBrk="0" hangingPunct="1">
              <a:lnSpc>
                <a:spcPct val="100000"/>
              </a:lnSpc>
              <a:spcBef>
                <a:spcPts val="0"/>
              </a:spcBef>
              <a:spcAft>
                <a:spcPts val="0"/>
              </a:spcAft>
              <a:buClrTx/>
              <a:buSzTx/>
              <a:tabLst/>
              <a:defRPr/>
            </a:pPr>
            <a:r>
              <a:rPr lang="en-US" sz="3200" u="sng" dirty="0"/>
              <a:t>Missing Completely at Random (MCAR)</a:t>
            </a:r>
          </a:p>
          <a:p>
            <a:pPr marL="457200" lvl="5" indent="-457200" algn="l" defTabSz="584200" hangingPunct="1">
              <a:buFont typeface="Arial" charset="0"/>
              <a:buChar char="•"/>
            </a:pPr>
            <a:r>
              <a:rPr lang="en-US" sz="3200" dirty="0"/>
              <a:t>The missingness is not related to the measured variable</a:t>
            </a:r>
          </a:p>
          <a:p>
            <a:pPr lvl="0" algn="l" defTabSz="584200" hangingPunct="1">
              <a:defRPr/>
            </a:pPr>
            <a:r>
              <a:rPr lang="en-US" sz="3200" u="sng" dirty="0"/>
              <a:t>Missing at random (MAR) </a:t>
            </a:r>
            <a:endParaRPr lang="en-US" sz="3200" dirty="0"/>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rPr>
              <a:t>The missingness is related to the measured variable </a:t>
            </a:r>
            <a:r>
              <a:rPr lang="en-US" sz="3200" b="1" dirty="0">
                <a:solidFill>
                  <a:schemeClr val="bg1"/>
                </a:solidFill>
              </a:rPr>
              <a:t>but is </a:t>
            </a:r>
            <a:r>
              <a:rPr lang="en-US" sz="3200" b="1" i="1" dirty="0">
                <a:solidFill>
                  <a:schemeClr val="bg1"/>
                </a:solidFill>
              </a:rPr>
              <a:t>conditional  </a:t>
            </a:r>
            <a:r>
              <a:rPr lang="en-US" sz="3200" b="1" dirty="0">
                <a:solidFill>
                  <a:schemeClr val="bg1"/>
                </a:solidFill>
              </a:rPr>
              <a:t>on other variables</a:t>
            </a:r>
          </a:p>
          <a:p>
            <a:pPr marR="0" lvl="0" algn="l" defTabSz="584200" eaLnBrk="1" fontAlgn="auto" latinLnBrk="0" hangingPunct="1">
              <a:lnSpc>
                <a:spcPct val="100000"/>
              </a:lnSpc>
              <a:spcBef>
                <a:spcPts val="0"/>
              </a:spcBef>
              <a:spcAft>
                <a:spcPts val="0"/>
              </a:spcAft>
              <a:buClrTx/>
              <a:buSzTx/>
              <a:tabLst/>
              <a:defRPr/>
            </a:pPr>
            <a:r>
              <a:rPr lang="en-US" sz="3200" u="sng" dirty="0"/>
              <a:t>Not Missing At Random (NMAR)</a:t>
            </a:r>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solidFill>
                  <a:schemeClr val="bg1"/>
                </a:solidFill>
              </a:rPr>
              <a:t>The missingness is related to the measured variable</a:t>
            </a:r>
          </a:p>
        </p:txBody>
      </p:sp>
      <p:sp>
        <p:nvSpPr>
          <p:cNvPr id="3" name="Slide Number Placeholder 2"/>
          <p:cNvSpPr>
            <a:spLocks noGrp="1"/>
          </p:cNvSpPr>
          <p:nvPr>
            <p:ph type="sldNum" sz="quarter" idx="12"/>
          </p:nvPr>
        </p:nvSpPr>
        <p:spPr/>
        <p:txBody>
          <a:bodyPr/>
          <a:lstStyle/>
          <a:p>
            <a:fld id="{5ADE5962-1C11-E54A-AAC3-567244679C06}" type="slidenum">
              <a:rPr lang="en-US" smtClean="0"/>
              <a:t>32</a:t>
            </a:fld>
            <a:endParaRPr lang="en-US"/>
          </a:p>
        </p:txBody>
      </p:sp>
      <p:sp>
        <p:nvSpPr>
          <p:cNvPr id="10" name="Title 1"/>
          <p:cNvSpPr>
            <a:spLocks noGrp="1"/>
          </p:cNvSpPr>
          <p:nvPr>
            <p:ph type="title"/>
          </p:nvPr>
        </p:nvSpPr>
        <p:spPr>
          <a:xfrm>
            <a:off x="2062480" y="281773"/>
            <a:ext cx="9443720" cy="1293028"/>
          </a:xfrm>
        </p:spPr>
        <p:txBody>
          <a:bodyPr/>
          <a:lstStyle/>
          <a:p>
            <a:pPr algn="l"/>
            <a:r>
              <a:rPr lang="en-US" dirty="0"/>
              <a:t>Types of missing data</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280" y="735617"/>
            <a:ext cx="3962400" cy="2800063"/>
          </a:xfrm>
          <a:prstGeom prst="rect">
            <a:avLst/>
          </a:prstGeom>
        </p:spPr>
      </p:pic>
    </p:spTree>
    <p:extLst>
      <p:ext uri="{BB962C8B-B14F-4D97-AF65-F5344CB8AC3E}">
        <p14:creationId xmlns:p14="http://schemas.microsoft.com/office/powerpoint/2010/main" val="1122627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2062480" y="281773"/>
            <a:ext cx="9443720" cy="1293028"/>
          </a:xfrm>
        </p:spPr>
        <p:txBody>
          <a:bodyPr/>
          <a:lstStyle/>
          <a:p>
            <a:pPr algn="l"/>
            <a:r>
              <a:rPr lang="en-US" dirty="0"/>
              <a:t>Types of missing data</a:t>
            </a:r>
          </a:p>
        </p:txBody>
      </p:sp>
      <p:sp>
        <p:nvSpPr>
          <p:cNvPr id="4" name="TextBox 3"/>
          <p:cNvSpPr txBox="1"/>
          <p:nvPr/>
        </p:nvSpPr>
        <p:spPr>
          <a:xfrm>
            <a:off x="215900" y="1610872"/>
            <a:ext cx="8153400" cy="51285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R="0" lvl="0" algn="l" defTabSz="584200" eaLnBrk="1" fontAlgn="auto" latinLnBrk="0" hangingPunct="1">
              <a:lnSpc>
                <a:spcPct val="100000"/>
              </a:lnSpc>
              <a:spcBef>
                <a:spcPts val="0"/>
              </a:spcBef>
              <a:spcAft>
                <a:spcPts val="0"/>
              </a:spcAft>
              <a:buClrTx/>
              <a:buSzTx/>
              <a:tabLst/>
              <a:defRPr/>
            </a:pPr>
            <a:r>
              <a:rPr lang="en-US" sz="3200" u="sng" dirty="0"/>
              <a:t>Missing Completely at Random (MCAR)</a:t>
            </a:r>
          </a:p>
          <a:p>
            <a:pPr marL="457200" lvl="5" indent="-457200" algn="l" defTabSz="584200" hangingPunct="1">
              <a:buFont typeface="Arial" charset="0"/>
              <a:buChar char="•"/>
            </a:pPr>
            <a:r>
              <a:rPr lang="en-US" sz="3200" dirty="0"/>
              <a:t>The missingness </a:t>
            </a:r>
            <a:r>
              <a:rPr lang="en-US" sz="3200" b="1" dirty="0">
                <a:solidFill>
                  <a:srgbClr val="FFFF00"/>
                </a:solidFill>
              </a:rPr>
              <a:t>is not </a:t>
            </a:r>
            <a:r>
              <a:rPr lang="en-US" sz="3200" dirty="0"/>
              <a:t>related to the measured variable</a:t>
            </a:r>
          </a:p>
          <a:p>
            <a:pPr lvl="0" algn="l" defTabSz="584200" hangingPunct="1">
              <a:defRPr/>
            </a:pPr>
            <a:r>
              <a:rPr lang="en-US" sz="3200" u="sng" dirty="0"/>
              <a:t>Missing at random (MAR) </a:t>
            </a:r>
            <a:endParaRPr lang="en-US" sz="3200" dirty="0"/>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t>The missingness </a:t>
            </a:r>
            <a:r>
              <a:rPr lang="en-US" sz="3200" b="1" dirty="0">
                <a:solidFill>
                  <a:srgbClr val="FFFF00"/>
                </a:solidFill>
              </a:rPr>
              <a:t>is</a:t>
            </a:r>
            <a:r>
              <a:rPr lang="en-US" sz="3200" dirty="0">
                <a:solidFill>
                  <a:srgbClr val="FFFF00"/>
                </a:solidFill>
              </a:rPr>
              <a:t> </a:t>
            </a:r>
            <a:r>
              <a:rPr lang="en-US" sz="3200" dirty="0"/>
              <a:t>related to the measured variable </a:t>
            </a:r>
            <a:r>
              <a:rPr lang="en-US" sz="3200" b="1" dirty="0">
                <a:solidFill>
                  <a:schemeClr val="bg1"/>
                </a:solidFill>
              </a:rPr>
              <a:t>but is </a:t>
            </a:r>
            <a:r>
              <a:rPr lang="en-US" sz="3200" b="1" i="1" dirty="0">
                <a:solidFill>
                  <a:schemeClr val="bg1"/>
                </a:solidFill>
              </a:rPr>
              <a:t>conditional  </a:t>
            </a:r>
            <a:r>
              <a:rPr lang="en-US" sz="3200" b="1" dirty="0">
                <a:solidFill>
                  <a:schemeClr val="bg1"/>
                </a:solidFill>
              </a:rPr>
              <a:t>on other variables</a:t>
            </a:r>
          </a:p>
          <a:p>
            <a:pPr marR="0" lvl="0" algn="l" defTabSz="584200" eaLnBrk="1" fontAlgn="auto" latinLnBrk="0" hangingPunct="1">
              <a:lnSpc>
                <a:spcPct val="100000"/>
              </a:lnSpc>
              <a:spcBef>
                <a:spcPts val="0"/>
              </a:spcBef>
              <a:spcAft>
                <a:spcPts val="0"/>
              </a:spcAft>
              <a:buClrTx/>
              <a:buSzTx/>
              <a:tabLst/>
              <a:defRPr/>
            </a:pPr>
            <a:r>
              <a:rPr lang="en-US" sz="3200" u="sng" dirty="0"/>
              <a:t>Not Missing At Random (NMAR)</a:t>
            </a:r>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t>The missingness </a:t>
            </a:r>
            <a:r>
              <a:rPr lang="en-US" sz="3200" b="1" dirty="0">
                <a:solidFill>
                  <a:srgbClr val="FFFF00"/>
                </a:solidFill>
              </a:rPr>
              <a:t>is</a:t>
            </a:r>
            <a:r>
              <a:rPr lang="en-US" sz="3200" dirty="0">
                <a:solidFill>
                  <a:srgbClr val="FFFF00"/>
                </a:solidFill>
              </a:rPr>
              <a:t> </a:t>
            </a:r>
            <a:r>
              <a:rPr lang="en-US" sz="3200" dirty="0"/>
              <a:t>related to the measured variable</a:t>
            </a:r>
          </a:p>
        </p:txBody>
      </p:sp>
      <p:sp>
        <p:nvSpPr>
          <p:cNvPr id="5" name="Slide Number Placeholder 4"/>
          <p:cNvSpPr>
            <a:spLocks noGrp="1"/>
          </p:cNvSpPr>
          <p:nvPr>
            <p:ph type="sldNum" sz="quarter" idx="12"/>
          </p:nvPr>
        </p:nvSpPr>
        <p:spPr/>
        <p:txBody>
          <a:bodyPr/>
          <a:lstStyle/>
          <a:p>
            <a:fld id="{5ADE5962-1C11-E54A-AAC3-567244679C06}" type="slidenum">
              <a:rPr lang="en-US" smtClean="0"/>
              <a:t>33</a:t>
            </a:fld>
            <a:endParaRPr lang="en-US"/>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200" y="4078257"/>
            <a:ext cx="3959480" cy="2800063"/>
          </a:xfrm>
          <a:prstGeom prst="rect">
            <a:avLst/>
          </a:prstGeom>
          <a:ln w="76200">
            <a:noFill/>
          </a:ln>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280" y="735617"/>
            <a:ext cx="3962400" cy="2800063"/>
          </a:xfrm>
          <a:prstGeom prst="rect">
            <a:avLst/>
          </a:prstGeom>
        </p:spPr>
      </p:pic>
      <p:sp>
        <p:nvSpPr>
          <p:cNvPr id="30" name="Right Brace 29"/>
          <p:cNvSpPr/>
          <p:nvPr/>
        </p:nvSpPr>
        <p:spPr>
          <a:xfrm>
            <a:off x="7437120" y="3302000"/>
            <a:ext cx="599440" cy="343738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224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80" y="281773"/>
            <a:ext cx="9443720" cy="1293028"/>
          </a:xfrm>
        </p:spPr>
        <p:txBody>
          <a:bodyPr/>
          <a:lstStyle/>
          <a:p>
            <a:pPr algn="l"/>
            <a:r>
              <a:rPr lang="en-US" dirty="0"/>
              <a:t>Types of missing data</a:t>
            </a:r>
          </a:p>
        </p:txBody>
      </p:sp>
      <p:sp>
        <p:nvSpPr>
          <p:cNvPr id="4" name="TextBox 3"/>
          <p:cNvSpPr txBox="1"/>
          <p:nvPr/>
        </p:nvSpPr>
        <p:spPr>
          <a:xfrm>
            <a:off x="215900" y="1610872"/>
            <a:ext cx="8153400" cy="51285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t">
            <a:spAutoFit/>
          </a:bodyPr>
          <a:lstStyle/>
          <a:p>
            <a:pPr marR="0" lvl="0" algn="l" defTabSz="584200" eaLnBrk="1" fontAlgn="auto" latinLnBrk="0" hangingPunct="1">
              <a:lnSpc>
                <a:spcPct val="100000"/>
              </a:lnSpc>
              <a:spcBef>
                <a:spcPts val="0"/>
              </a:spcBef>
              <a:spcAft>
                <a:spcPts val="0"/>
              </a:spcAft>
              <a:buClrTx/>
              <a:buSzTx/>
              <a:tabLst/>
              <a:defRPr/>
            </a:pPr>
            <a:r>
              <a:rPr lang="en-US" sz="3200" u="sng" dirty="0"/>
              <a:t>Missing Completely at Random (MCAR)</a:t>
            </a:r>
          </a:p>
          <a:p>
            <a:pPr marL="457200" lvl="5" indent="-457200" algn="l" defTabSz="584200" hangingPunct="1">
              <a:buFont typeface="Arial" charset="0"/>
              <a:buChar char="•"/>
            </a:pPr>
            <a:r>
              <a:rPr lang="en-US" sz="3200" dirty="0"/>
              <a:t>The missingness </a:t>
            </a:r>
            <a:r>
              <a:rPr lang="en-US" sz="3200" b="1" dirty="0">
                <a:solidFill>
                  <a:srgbClr val="FFFF00"/>
                </a:solidFill>
              </a:rPr>
              <a:t>is not </a:t>
            </a:r>
            <a:r>
              <a:rPr lang="en-US" sz="3200" dirty="0"/>
              <a:t>related to the measured variable</a:t>
            </a:r>
          </a:p>
          <a:p>
            <a:pPr lvl="0" algn="l" defTabSz="584200" hangingPunct="1">
              <a:defRPr/>
            </a:pPr>
            <a:r>
              <a:rPr lang="en-US" sz="3200" u="sng" dirty="0"/>
              <a:t>Missing at random (MAR) </a:t>
            </a:r>
            <a:endParaRPr lang="en-US" sz="3200" dirty="0"/>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t>The missingness </a:t>
            </a:r>
            <a:r>
              <a:rPr lang="en-US" sz="3200" b="1" dirty="0">
                <a:solidFill>
                  <a:srgbClr val="FFFF00"/>
                </a:solidFill>
              </a:rPr>
              <a:t>is</a:t>
            </a:r>
            <a:r>
              <a:rPr lang="en-US" sz="3200" dirty="0">
                <a:solidFill>
                  <a:srgbClr val="FFFF00"/>
                </a:solidFill>
              </a:rPr>
              <a:t> </a:t>
            </a:r>
            <a:r>
              <a:rPr lang="en-US" sz="3200" dirty="0"/>
              <a:t>related to the measured variable </a:t>
            </a:r>
            <a:r>
              <a:rPr lang="en-US" sz="3200" b="1" dirty="0">
                <a:solidFill>
                  <a:srgbClr val="FFFF00"/>
                </a:solidFill>
              </a:rPr>
              <a:t>but is </a:t>
            </a:r>
            <a:r>
              <a:rPr lang="en-US" sz="3200" b="1" i="1" dirty="0">
                <a:solidFill>
                  <a:srgbClr val="FFFF00"/>
                </a:solidFill>
              </a:rPr>
              <a:t>conditional  </a:t>
            </a:r>
            <a:r>
              <a:rPr lang="en-US" sz="3200" b="1" dirty="0">
                <a:solidFill>
                  <a:srgbClr val="FFFF00"/>
                </a:solidFill>
              </a:rPr>
              <a:t>on other variables</a:t>
            </a:r>
          </a:p>
          <a:p>
            <a:pPr marR="0" lvl="0" algn="l" defTabSz="584200" eaLnBrk="1" fontAlgn="auto" latinLnBrk="0" hangingPunct="1">
              <a:lnSpc>
                <a:spcPct val="100000"/>
              </a:lnSpc>
              <a:spcBef>
                <a:spcPts val="0"/>
              </a:spcBef>
              <a:spcAft>
                <a:spcPts val="0"/>
              </a:spcAft>
              <a:buClrTx/>
              <a:buSzTx/>
              <a:tabLst/>
              <a:defRPr/>
            </a:pPr>
            <a:r>
              <a:rPr lang="en-US" sz="3200" u="sng" dirty="0"/>
              <a:t>Not Missing At Random (NMAR)</a:t>
            </a:r>
          </a:p>
          <a:p>
            <a:pPr marL="457200" marR="0" lvl="0" indent="-457200" algn="l" defTabSz="584200" eaLnBrk="1" fontAlgn="auto" latinLnBrk="0" hangingPunct="1">
              <a:lnSpc>
                <a:spcPct val="100000"/>
              </a:lnSpc>
              <a:spcBef>
                <a:spcPts val="0"/>
              </a:spcBef>
              <a:spcAft>
                <a:spcPts val="0"/>
              </a:spcAft>
              <a:buClrTx/>
              <a:buSzTx/>
              <a:buFont typeface="Arial" charset="0"/>
              <a:buChar char="•"/>
              <a:tabLst/>
              <a:defRPr/>
            </a:pPr>
            <a:r>
              <a:rPr lang="en-US" sz="3200" dirty="0"/>
              <a:t>The missingness </a:t>
            </a:r>
            <a:r>
              <a:rPr lang="en-US" sz="3200" b="1" dirty="0">
                <a:solidFill>
                  <a:srgbClr val="FFFF00"/>
                </a:solidFill>
              </a:rPr>
              <a:t>is</a:t>
            </a:r>
            <a:r>
              <a:rPr lang="en-US" sz="3200" dirty="0">
                <a:solidFill>
                  <a:srgbClr val="FFFF00"/>
                </a:solidFill>
              </a:rPr>
              <a:t> </a:t>
            </a:r>
            <a:r>
              <a:rPr lang="en-US" sz="3200" dirty="0"/>
              <a:t>related to the measured variable</a:t>
            </a:r>
          </a:p>
        </p:txBody>
      </p:sp>
      <p:sp>
        <p:nvSpPr>
          <p:cNvPr id="3" name="Slide Number Placeholder 2"/>
          <p:cNvSpPr>
            <a:spLocks noGrp="1"/>
          </p:cNvSpPr>
          <p:nvPr>
            <p:ph type="sldNum" sz="quarter" idx="12"/>
          </p:nvPr>
        </p:nvSpPr>
        <p:spPr/>
        <p:txBody>
          <a:bodyPr/>
          <a:lstStyle/>
          <a:p>
            <a:fld id="{5ADE5962-1C11-E54A-AAC3-567244679C06}" type="slidenum">
              <a:rPr lang="en-US" smtClean="0"/>
              <a:t>34</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200" y="4078257"/>
            <a:ext cx="3959480" cy="2800063"/>
          </a:xfrm>
          <a:prstGeom prst="rect">
            <a:avLst/>
          </a:prstGeom>
          <a:ln w="76200">
            <a:no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280" y="735617"/>
            <a:ext cx="3962400" cy="2800063"/>
          </a:xfrm>
          <a:prstGeom prst="rect">
            <a:avLst/>
          </a:prstGeom>
        </p:spPr>
      </p:pic>
    </p:spTree>
    <p:extLst>
      <p:ext uri="{BB962C8B-B14F-4D97-AF65-F5344CB8AC3E}">
        <p14:creationId xmlns:p14="http://schemas.microsoft.com/office/powerpoint/2010/main" val="1491135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MAR</a:t>
            </a:r>
          </a:p>
        </p:txBody>
      </p:sp>
      <p:sp>
        <p:nvSpPr>
          <p:cNvPr id="3" name="Content Placeholder 2"/>
          <p:cNvSpPr>
            <a:spLocks noGrp="1"/>
          </p:cNvSpPr>
          <p:nvPr>
            <p:ph idx="1"/>
          </p:nvPr>
        </p:nvSpPr>
        <p:spPr>
          <a:xfrm>
            <a:off x="685800" y="1737360"/>
            <a:ext cx="4051300" cy="4024125"/>
          </a:xfrm>
        </p:spPr>
        <p:txBody>
          <a:bodyPr/>
          <a:lstStyle/>
          <a:p>
            <a:r>
              <a:rPr lang="en-US" dirty="0"/>
              <a:t>Missingness is conditional on another variable</a:t>
            </a:r>
          </a:p>
        </p:txBody>
      </p:sp>
      <p:sp>
        <p:nvSpPr>
          <p:cNvPr id="8" name="Slide Number Placeholder 7"/>
          <p:cNvSpPr>
            <a:spLocks noGrp="1"/>
          </p:cNvSpPr>
          <p:nvPr>
            <p:ph type="sldNum" sz="quarter" idx="12"/>
          </p:nvPr>
        </p:nvSpPr>
        <p:spPr/>
        <p:txBody>
          <a:bodyPr/>
          <a:lstStyle/>
          <a:p>
            <a:fld id="{5ADE5962-1C11-E54A-AAC3-567244679C06}" type="slidenum">
              <a:rPr lang="en-US" smtClean="0"/>
              <a:t>35</a:t>
            </a:fld>
            <a:endParaRPr lang="en-US"/>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1" y="3167000"/>
            <a:ext cx="3554365" cy="3051683"/>
          </a:xfrm>
          <a:prstGeom prst="rect">
            <a:avLst/>
          </a:prstGeom>
        </p:spPr>
      </p:pic>
    </p:spTree>
    <p:extLst>
      <p:ext uri="{BB962C8B-B14F-4D97-AF65-F5344CB8AC3E}">
        <p14:creationId xmlns:p14="http://schemas.microsoft.com/office/powerpoint/2010/main" val="1117707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026" y="2857366"/>
            <a:ext cx="7029073" cy="3361318"/>
          </a:xfrm>
          <a:prstGeom prst="rect">
            <a:avLst/>
          </a:prstGeom>
        </p:spPr>
      </p:pic>
      <p:sp>
        <p:nvSpPr>
          <p:cNvPr id="2" name="Title 1"/>
          <p:cNvSpPr>
            <a:spLocks noGrp="1"/>
          </p:cNvSpPr>
          <p:nvPr>
            <p:ph type="title"/>
          </p:nvPr>
        </p:nvSpPr>
        <p:spPr/>
        <p:txBody>
          <a:bodyPr/>
          <a:lstStyle/>
          <a:p>
            <a:r>
              <a:rPr lang="en-US" dirty="0"/>
              <a:t>Explanation of MAR</a:t>
            </a:r>
          </a:p>
        </p:txBody>
      </p:sp>
      <p:sp>
        <p:nvSpPr>
          <p:cNvPr id="3" name="Content Placeholder 2"/>
          <p:cNvSpPr>
            <a:spLocks noGrp="1"/>
          </p:cNvSpPr>
          <p:nvPr>
            <p:ph idx="1"/>
          </p:nvPr>
        </p:nvSpPr>
        <p:spPr>
          <a:xfrm>
            <a:off x="685800" y="1737360"/>
            <a:ext cx="4051300" cy="4024125"/>
          </a:xfrm>
        </p:spPr>
        <p:txBody>
          <a:bodyPr/>
          <a:lstStyle/>
          <a:p>
            <a:r>
              <a:rPr lang="en-US" dirty="0"/>
              <a:t>Missingness is conditional on another variable</a:t>
            </a:r>
          </a:p>
        </p:txBody>
      </p:sp>
      <p:sp>
        <p:nvSpPr>
          <p:cNvPr id="22" name="Rectangle 21"/>
          <p:cNvSpPr/>
          <p:nvPr/>
        </p:nvSpPr>
        <p:spPr>
          <a:xfrm>
            <a:off x="7950200" y="3248769"/>
            <a:ext cx="3693160"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43773" y="3248769"/>
            <a:ext cx="1306427"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506720" y="3248769"/>
            <a:ext cx="1148986"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09370" y="1715087"/>
            <a:ext cx="6606296" cy="830997"/>
          </a:xfrm>
          <a:prstGeom prst="rect">
            <a:avLst/>
          </a:prstGeom>
          <a:noFill/>
        </p:spPr>
        <p:txBody>
          <a:bodyPr wrap="none" rtlCol="0">
            <a:spAutoFit/>
          </a:bodyPr>
          <a:lstStyle/>
          <a:p>
            <a:r>
              <a:rPr lang="en-US" sz="2400" dirty="0"/>
              <a:t>Assume missingness is conditional on grade</a:t>
            </a:r>
          </a:p>
          <a:p>
            <a:r>
              <a:rPr lang="en-US" sz="2400" dirty="0"/>
              <a:t>Split the data by grade</a:t>
            </a:r>
          </a:p>
        </p:txBody>
      </p:sp>
      <p:sp>
        <p:nvSpPr>
          <p:cNvPr id="26" name="TextBox 25"/>
          <p:cNvSpPr txBox="1"/>
          <p:nvPr/>
        </p:nvSpPr>
        <p:spPr>
          <a:xfrm>
            <a:off x="5773892" y="2475822"/>
            <a:ext cx="5630067" cy="461665"/>
          </a:xfrm>
          <a:prstGeom prst="rect">
            <a:avLst/>
          </a:prstGeom>
          <a:noFill/>
        </p:spPr>
        <p:txBody>
          <a:bodyPr wrap="none" rtlCol="0">
            <a:spAutoFit/>
          </a:bodyPr>
          <a:lstStyle/>
          <a:p>
            <a:r>
              <a:rPr lang="en-US" sz="2400" dirty="0"/>
              <a:t>A	     B	         C	   D	        F</a:t>
            </a:r>
          </a:p>
        </p:txBody>
      </p:sp>
      <p:sp>
        <p:nvSpPr>
          <p:cNvPr id="8" name="Slide Number Placeholder 7"/>
          <p:cNvSpPr>
            <a:spLocks noGrp="1"/>
          </p:cNvSpPr>
          <p:nvPr>
            <p:ph type="sldNum" sz="quarter" idx="12"/>
          </p:nvPr>
        </p:nvSpPr>
        <p:spPr/>
        <p:txBody>
          <a:bodyPr/>
          <a:lstStyle/>
          <a:p>
            <a:fld id="{5ADE5962-1C11-E54A-AAC3-567244679C06}" type="slidenum">
              <a:rPr lang="en-US" smtClean="0"/>
              <a:t>36</a:t>
            </a:fld>
            <a:endParaRPr lang="en-US"/>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1" y="3167000"/>
            <a:ext cx="3554365" cy="3051683"/>
          </a:xfrm>
          <a:prstGeom prst="rect">
            <a:avLst/>
          </a:prstGeom>
        </p:spPr>
      </p:pic>
    </p:spTree>
    <p:extLst>
      <p:ext uri="{BB962C8B-B14F-4D97-AF65-F5344CB8AC3E}">
        <p14:creationId xmlns:p14="http://schemas.microsoft.com/office/powerpoint/2010/main" val="11910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026" y="2857366"/>
            <a:ext cx="7029073" cy="3361318"/>
          </a:xfrm>
          <a:prstGeom prst="rect">
            <a:avLst/>
          </a:prstGeom>
        </p:spPr>
      </p:pic>
      <p:sp>
        <p:nvSpPr>
          <p:cNvPr id="2" name="Title 1"/>
          <p:cNvSpPr>
            <a:spLocks noGrp="1"/>
          </p:cNvSpPr>
          <p:nvPr>
            <p:ph type="title"/>
          </p:nvPr>
        </p:nvSpPr>
        <p:spPr/>
        <p:txBody>
          <a:bodyPr/>
          <a:lstStyle/>
          <a:p>
            <a:r>
              <a:rPr lang="en-US" dirty="0"/>
              <a:t>Explanation of MAR</a:t>
            </a:r>
          </a:p>
        </p:txBody>
      </p:sp>
      <p:sp>
        <p:nvSpPr>
          <p:cNvPr id="3" name="Content Placeholder 2"/>
          <p:cNvSpPr>
            <a:spLocks noGrp="1"/>
          </p:cNvSpPr>
          <p:nvPr>
            <p:ph idx="1"/>
          </p:nvPr>
        </p:nvSpPr>
        <p:spPr>
          <a:xfrm>
            <a:off x="685800" y="1737360"/>
            <a:ext cx="4051300" cy="4024125"/>
          </a:xfrm>
        </p:spPr>
        <p:txBody>
          <a:bodyPr/>
          <a:lstStyle/>
          <a:p>
            <a:r>
              <a:rPr lang="en-US" dirty="0"/>
              <a:t>Missingness is conditional on another variable</a:t>
            </a:r>
          </a:p>
        </p:txBody>
      </p:sp>
      <p:sp>
        <p:nvSpPr>
          <p:cNvPr id="22" name="Rectangle 21"/>
          <p:cNvSpPr/>
          <p:nvPr/>
        </p:nvSpPr>
        <p:spPr>
          <a:xfrm>
            <a:off x="7950200" y="3248769"/>
            <a:ext cx="3693160"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43773" y="3248769"/>
            <a:ext cx="1306427"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09370" y="1715087"/>
            <a:ext cx="6606296" cy="830997"/>
          </a:xfrm>
          <a:prstGeom prst="rect">
            <a:avLst/>
          </a:prstGeom>
          <a:noFill/>
        </p:spPr>
        <p:txBody>
          <a:bodyPr wrap="none" rtlCol="0">
            <a:spAutoFit/>
          </a:bodyPr>
          <a:lstStyle/>
          <a:p>
            <a:r>
              <a:rPr lang="en-US" sz="2400" dirty="0"/>
              <a:t>Assume missingness is conditional on grade</a:t>
            </a:r>
          </a:p>
          <a:p>
            <a:r>
              <a:rPr lang="en-US" sz="2400" dirty="0"/>
              <a:t>Split the data by grade</a:t>
            </a:r>
          </a:p>
        </p:txBody>
      </p:sp>
      <p:sp>
        <p:nvSpPr>
          <p:cNvPr id="26" name="TextBox 25"/>
          <p:cNvSpPr txBox="1"/>
          <p:nvPr/>
        </p:nvSpPr>
        <p:spPr>
          <a:xfrm>
            <a:off x="5773892" y="2475822"/>
            <a:ext cx="5630067" cy="461665"/>
          </a:xfrm>
          <a:prstGeom prst="rect">
            <a:avLst/>
          </a:prstGeom>
          <a:noFill/>
        </p:spPr>
        <p:txBody>
          <a:bodyPr wrap="none" rtlCol="0">
            <a:spAutoFit/>
          </a:bodyPr>
          <a:lstStyle/>
          <a:p>
            <a:r>
              <a:rPr lang="en-US" sz="2400" dirty="0"/>
              <a:t>A	     B	         C	   D	        F</a:t>
            </a:r>
          </a:p>
        </p:txBody>
      </p:sp>
      <p:sp>
        <p:nvSpPr>
          <p:cNvPr id="8" name="Slide Number Placeholder 7"/>
          <p:cNvSpPr>
            <a:spLocks noGrp="1"/>
          </p:cNvSpPr>
          <p:nvPr>
            <p:ph type="sldNum" sz="quarter" idx="12"/>
          </p:nvPr>
        </p:nvSpPr>
        <p:spPr/>
        <p:txBody>
          <a:bodyPr/>
          <a:lstStyle/>
          <a:p>
            <a:fld id="{5ADE5962-1C11-E54A-AAC3-567244679C06}" type="slidenum">
              <a:rPr lang="en-US" smtClean="0"/>
              <a:t>37</a:t>
            </a:fld>
            <a:endParaRPr lang="en-US"/>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1" y="3167000"/>
            <a:ext cx="3554365" cy="3051683"/>
          </a:xfrm>
          <a:prstGeom prst="rect">
            <a:avLst/>
          </a:prstGeom>
        </p:spPr>
      </p:pic>
    </p:spTree>
    <p:extLst>
      <p:ext uri="{BB962C8B-B14F-4D97-AF65-F5344CB8AC3E}">
        <p14:creationId xmlns:p14="http://schemas.microsoft.com/office/powerpoint/2010/main" val="1226359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026" y="2857366"/>
            <a:ext cx="7029073" cy="3361318"/>
          </a:xfrm>
          <a:prstGeom prst="rect">
            <a:avLst/>
          </a:prstGeom>
        </p:spPr>
      </p:pic>
      <p:sp>
        <p:nvSpPr>
          <p:cNvPr id="2" name="Title 1"/>
          <p:cNvSpPr>
            <a:spLocks noGrp="1"/>
          </p:cNvSpPr>
          <p:nvPr>
            <p:ph type="title"/>
          </p:nvPr>
        </p:nvSpPr>
        <p:spPr/>
        <p:txBody>
          <a:bodyPr/>
          <a:lstStyle/>
          <a:p>
            <a:r>
              <a:rPr lang="en-US" dirty="0"/>
              <a:t>Explanation of MAR</a:t>
            </a:r>
          </a:p>
        </p:txBody>
      </p:sp>
      <p:sp>
        <p:nvSpPr>
          <p:cNvPr id="3" name="Content Placeholder 2"/>
          <p:cNvSpPr>
            <a:spLocks noGrp="1"/>
          </p:cNvSpPr>
          <p:nvPr>
            <p:ph idx="1"/>
          </p:nvPr>
        </p:nvSpPr>
        <p:spPr>
          <a:xfrm>
            <a:off x="685800" y="1737360"/>
            <a:ext cx="4051300" cy="4024125"/>
          </a:xfrm>
        </p:spPr>
        <p:txBody>
          <a:bodyPr/>
          <a:lstStyle/>
          <a:p>
            <a:r>
              <a:rPr lang="en-US" dirty="0"/>
              <a:t>Missingness is conditional on another variable</a:t>
            </a:r>
          </a:p>
        </p:txBody>
      </p:sp>
      <p:sp>
        <p:nvSpPr>
          <p:cNvPr id="22" name="Rectangle 21"/>
          <p:cNvSpPr/>
          <p:nvPr/>
        </p:nvSpPr>
        <p:spPr>
          <a:xfrm>
            <a:off x="7950200" y="3248769"/>
            <a:ext cx="3693160" cy="25127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09370" y="1715087"/>
            <a:ext cx="6606296" cy="830997"/>
          </a:xfrm>
          <a:prstGeom prst="rect">
            <a:avLst/>
          </a:prstGeom>
          <a:noFill/>
        </p:spPr>
        <p:txBody>
          <a:bodyPr wrap="none" rtlCol="0">
            <a:spAutoFit/>
          </a:bodyPr>
          <a:lstStyle/>
          <a:p>
            <a:r>
              <a:rPr lang="en-US" sz="2400" dirty="0"/>
              <a:t>Assume missingness is conditional on grade</a:t>
            </a:r>
          </a:p>
          <a:p>
            <a:r>
              <a:rPr lang="en-US" sz="2400" dirty="0"/>
              <a:t>Split the data by grade</a:t>
            </a:r>
          </a:p>
        </p:txBody>
      </p:sp>
      <p:sp>
        <p:nvSpPr>
          <p:cNvPr id="26" name="TextBox 25"/>
          <p:cNvSpPr txBox="1"/>
          <p:nvPr/>
        </p:nvSpPr>
        <p:spPr>
          <a:xfrm>
            <a:off x="5773892" y="2475822"/>
            <a:ext cx="5630067" cy="461665"/>
          </a:xfrm>
          <a:prstGeom prst="rect">
            <a:avLst/>
          </a:prstGeom>
          <a:noFill/>
        </p:spPr>
        <p:txBody>
          <a:bodyPr wrap="none" rtlCol="0">
            <a:spAutoFit/>
          </a:bodyPr>
          <a:lstStyle/>
          <a:p>
            <a:r>
              <a:rPr lang="en-US" sz="2400" dirty="0"/>
              <a:t>A	     B	         C	   D	        F</a:t>
            </a:r>
          </a:p>
        </p:txBody>
      </p:sp>
      <p:sp>
        <p:nvSpPr>
          <p:cNvPr id="8" name="Slide Number Placeholder 7"/>
          <p:cNvSpPr>
            <a:spLocks noGrp="1"/>
          </p:cNvSpPr>
          <p:nvPr>
            <p:ph type="sldNum" sz="quarter" idx="12"/>
          </p:nvPr>
        </p:nvSpPr>
        <p:spPr/>
        <p:txBody>
          <a:bodyPr/>
          <a:lstStyle/>
          <a:p>
            <a:fld id="{5ADE5962-1C11-E54A-AAC3-567244679C06}" type="slidenum">
              <a:rPr lang="en-US" smtClean="0"/>
              <a:t>38</a:t>
            </a:fld>
            <a:endParaRPr lang="en-US"/>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1" y="3167000"/>
            <a:ext cx="3554365" cy="3051683"/>
          </a:xfrm>
          <a:prstGeom prst="rect">
            <a:avLst/>
          </a:prstGeom>
        </p:spPr>
      </p:pic>
    </p:spTree>
    <p:extLst>
      <p:ext uri="{BB962C8B-B14F-4D97-AF65-F5344CB8AC3E}">
        <p14:creationId xmlns:p14="http://schemas.microsoft.com/office/powerpoint/2010/main" val="60489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026" y="2857366"/>
            <a:ext cx="7029073" cy="3361318"/>
          </a:xfrm>
          <a:prstGeom prst="rect">
            <a:avLst/>
          </a:prstGeom>
        </p:spPr>
      </p:pic>
      <p:sp>
        <p:nvSpPr>
          <p:cNvPr id="2" name="Title 1"/>
          <p:cNvSpPr>
            <a:spLocks noGrp="1"/>
          </p:cNvSpPr>
          <p:nvPr>
            <p:ph type="title"/>
          </p:nvPr>
        </p:nvSpPr>
        <p:spPr/>
        <p:txBody>
          <a:bodyPr/>
          <a:lstStyle/>
          <a:p>
            <a:r>
              <a:rPr lang="en-US" dirty="0"/>
              <a:t>Explanation of MAR</a:t>
            </a:r>
          </a:p>
        </p:txBody>
      </p:sp>
      <p:sp>
        <p:nvSpPr>
          <p:cNvPr id="3" name="Content Placeholder 2"/>
          <p:cNvSpPr>
            <a:spLocks noGrp="1"/>
          </p:cNvSpPr>
          <p:nvPr>
            <p:ph idx="1"/>
          </p:nvPr>
        </p:nvSpPr>
        <p:spPr>
          <a:xfrm>
            <a:off x="685800" y="1737360"/>
            <a:ext cx="4051300" cy="4024125"/>
          </a:xfrm>
        </p:spPr>
        <p:txBody>
          <a:bodyPr/>
          <a:lstStyle/>
          <a:p>
            <a:r>
              <a:rPr lang="en-US" dirty="0"/>
              <a:t>Missingness is conditional on another variable</a:t>
            </a:r>
          </a:p>
        </p:txBody>
      </p:sp>
      <p:sp>
        <p:nvSpPr>
          <p:cNvPr id="25" name="TextBox 24"/>
          <p:cNvSpPr txBox="1"/>
          <p:nvPr/>
        </p:nvSpPr>
        <p:spPr>
          <a:xfrm>
            <a:off x="5309370" y="1715087"/>
            <a:ext cx="6606296" cy="830997"/>
          </a:xfrm>
          <a:prstGeom prst="rect">
            <a:avLst/>
          </a:prstGeom>
          <a:noFill/>
        </p:spPr>
        <p:txBody>
          <a:bodyPr wrap="none" rtlCol="0">
            <a:spAutoFit/>
          </a:bodyPr>
          <a:lstStyle/>
          <a:p>
            <a:r>
              <a:rPr lang="en-US" sz="2400" dirty="0"/>
              <a:t>Assume missingness is conditional on grade</a:t>
            </a:r>
          </a:p>
          <a:p>
            <a:r>
              <a:rPr lang="en-US" sz="2400" dirty="0"/>
              <a:t>Split the data by grade</a:t>
            </a:r>
          </a:p>
        </p:txBody>
      </p:sp>
      <p:sp>
        <p:nvSpPr>
          <p:cNvPr id="26" name="TextBox 25"/>
          <p:cNvSpPr txBox="1"/>
          <p:nvPr/>
        </p:nvSpPr>
        <p:spPr>
          <a:xfrm>
            <a:off x="5773892" y="2475822"/>
            <a:ext cx="5630067" cy="461665"/>
          </a:xfrm>
          <a:prstGeom prst="rect">
            <a:avLst/>
          </a:prstGeom>
          <a:noFill/>
        </p:spPr>
        <p:txBody>
          <a:bodyPr wrap="none" rtlCol="0">
            <a:spAutoFit/>
          </a:bodyPr>
          <a:lstStyle/>
          <a:p>
            <a:r>
              <a:rPr lang="en-US" sz="2400" dirty="0"/>
              <a:t>A	     B	         C	   D	        F</a:t>
            </a:r>
          </a:p>
        </p:txBody>
      </p:sp>
      <p:sp>
        <p:nvSpPr>
          <p:cNvPr id="8" name="Slide Number Placeholder 7"/>
          <p:cNvSpPr>
            <a:spLocks noGrp="1"/>
          </p:cNvSpPr>
          <p:nvPr>
            <p:ph type="sldNum" sz="quarter" idx="12"/>
          </p:nvPr>
        </p:nvSpPr>
        <p:spPr/>
        <p:txBody>
          <a:bodyPr/>
          <a:lstStyle/>
          <a:p>
            <a:fld id="{5ADE5962-1C11-E54A-AAC3-567244679C06}" type="slidenum">
              <a:rPr lang="en-US" smtClean="0"/>
              <a:t>39</a:t>
            </a:fld>
            <a:endParaRPr lang="en-US"/>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61" y="3167000"/>
            <a:ext cx="3554365" cy="3051683"/>
          </a:xfrm>
          <a:prstGeom prst="rect">
            <a:avLst/>
          </a:prstGeom>
        </p:spPr>
      </p:pic>
    </p:spTree>
    <p:extLst>
      <p:ext uri="{BB962C8B-B14F-4D97-AF65-F5344CB8AC3E}">
        <p14:creationId xmlns:p14="http://schemas.microsoft.com/office/powerpoint/2010/main" val="98740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Nation at Risk [1] </a:t>
            </a:r>
          </a:p>
        </p:txBody>
      </p:sp>
      <p:sp>
        <p:nvSpPr>
          <p:cNvPr id="3" name="Content Placeholder 2"/>
          <p:cNvSpPr>
            <a:spLocks noGrp="1"/>
          </p:cNvSpPr>
          <p:nvPr>
            <p:ph idx="1"/>
          </p:nvPr>
        </p:nvSpPr>
        <p:spPr>
          <a:xfrm>
            <a:off x="838200" y="2838499"/>
            <a:ext cx="5196840" cy="1456949"/>
          </a:xfrm>
        </p:spPr>
        <p:txBody>
          <a:bodyPr>
            <a:noAutofit/>
          </a:bodyPr>
          <a:lstStyle/>
          <a:p>
            <a:r>
              <a:rPr lang="en-US" sz="2800" dirty="0"/>
              <a:t>1983</a:t>
            </a:r>
          </a:p>
          <a:p>
            <a:r>
              <a:rPr lang="en-US" sz="2800" dirty="0"/>
              <a:t>The Reagan Administration</a:t>
            </a:r>
          </a:p>
          <a:p>
            <a:r>
              <a:rPr lang="en-US" sz="2800" dirty="0"/>
              <a:t>Failing American schools</a:t>
            </a:r>
          </a:p>
        </p:txBody>
      </p:sp>
      <p:sp>
        <p:nvSpPr>
          <p:cNvPr id="6" name="Slide Number Placeholder 5"/>
          <p:cNvSpPr>
            <a:spLocks noGrp="1"/>
          </p:cNvSpPr>
          <p:nvPr>
            <p:ph type="sldNum" sz="quarter" idx="12"/>
          </p:nvPr>
        </p:nvSpPr>
        <p:spPr/>
        <p:txBody>
          <a:bodyPr/>
          <a:lstStyle/>
          <a:p>
            <a:fld id="{5ADE5962-1C11-E54A-AAC3-567244679C06}" type="slidenum">
              <a:rPr lang="en-US" smtClean="0"/>
              <a:t>4</a:t>
            </a:fld>
            <a:endParaRPr lang="en-US"/>
          </a:p>
        </p:txBody>
      </p:sp>
      <p:cxnSp>
        <p:nvCxnSpPr>
          <p:cNvPr id="8" name="Straight Connector 7"/>
          <p:cNvCxnSpPr/>
          <p:nvPr/>
        </p:nvCxnSpPr>
        <p:spPr>
          <a:xfrm>
            <a:off x="7469942" y="2686929"/>
            <a:ext cx="0" cy="2419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69942" y="5106572"/>
            <a:ext cx="3291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96552" y="2771335"/>
            <a:ext cx="2180492" cy="661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96552" y="3282574"/>
            <a:ext cx="2180492" cy="119447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86887" y="3140913"/>
            <a:ext cx="942887" cy="461665"/>
          </a:xfrm>
          <a:prstGeom prst="rect">
            <a:avLst/>
          </a:prstGeom>
          <a:noFill/>
        </p:spPr>
        <p:txBody>
          <a:bodyPr wrap="none" rtlCol="0">
            <a:spAutoFit/>
          </a:bodyPr>
          <a:lstStyle/>
          <a:p>
            <a:r>
              <a:rPr lang="en-US" sz="2400" b="1" dirty="0">
                <a:solidFill>
                  <a:schemeClr val="accent1"/>
                </a:solidFill>
              </a:rPr>
              <a:t>Math</a:t>
            </a:r>
          </a:p>
        </p:txBody>
      </p:sp>
      <p:sp>
        <p:nvSpPr>
          <p:cNvPr id="19" name="TextBox 18"/>
          <p:cNvSpPr txBox="1"/>
          <p:nvPr/>
        </p:nvSpPr>
        <p:spPr>
          <a:xfrm>
            <a:off x="9870669" y="4211303"/>
            <a:ext cx="1175322" cy="461665"/>
          </a:xfrm>
          <a:prstGeom prst="rect">
            <a:avLst/>
          </a:prstGeom>
          <a:noFill/>
        </p:spPr>
        <p:txBody>
          <a:bodyPr wrap="none" rtlCol="0">
            <a:spAutoFit/>
          </a:bodyPr>
          <a:lstStyle/>
          <a:p>
            <a:r>
              <a:rPr lang="en-US" sz="2400" b="1" dirty="0">
                <a:solidFill>
                  <a:srgbClr val="7030A0"/>
                </a:solidFill>
              </a:rPr>
              <a:t>Verbal</a:t>
            </a:r>
          </a:p>
        </p:txBody>
      </p:sp>
      <p:sp>
        <p:nvSpPr>
          <p:cNvPr id="20" name="TextBox 19"/>
          <p:cNvSpPr txBox="1"/>
          <p:nvPr/>
        </p:nvSpPr>
        <p:spPr>
          <a:xfrm rot="16200000">
            <a:off x="6258720" y="3626848"/>
            <a:ext cx="1630575" cy="461665"/>
          </a:xfrm>
          <a:prstGeom prst="rect">
            <a:avLst/>
          </a:prstGeom>
          <a:noFill/>
        </p:spPr>
        <p:txBody>
          <a:bodyPr wrap="none" rtlCol="0">
            <a:spAutoFit/>
          </a:bodyPr>
          <a:lstStyle/>
          <a:p>
            <a:r>
              <a:rPr lang="en-US" sz="2400" dirty="0"/>
              <a:t>SAT Score</a:t>
            </a:r>
          </a:p>
        </p:txBody>
      </p:sp>
      <p:sp>
        <p:nvSpPr>
          <p:cNvPr id="21" name="TextBox 20"/>
          <p:cNvSpPr txBox="1"/>
          <p:nvPr/>
        </p:nvSpPr>
        <p:spPr>
          <a:xfrm>
            <a:off x="8682890" y="5194133"/>
            <a:ext cx="865943" cy="461665"/>
          </a:xfrm>
          <a:prstGeom prst="rect">
            <a:avLst/>
          </a:prstGeom>
          <a:noFill/>
        </p:spPr>
        <p:txBody>
          <a:bodyPr wrap="none" rtlCol="0">
            <a:spAutoFit/>
          </a:bodyPr>
          <a:lstStyle/>
          <a:p>
            <a:r>
              <a:rPr lang="en-US" sz="2400" dirty="0"/>
              <a:t>Time</a:t>
            </a:r>
          </a:p>
        </p:txBody>
      </p:sp>
      <p:sp>
        <p:nvSpPr>
          <p:cNvPr id="22" name="Content Placeholder 2"/>
          <p:cNvSpPr txBox="1">
            <a:spLocks/>
          </p:cNvSpPr>
          <p:nvPr/>
        </p:nvSpPr>
        <p:spPr>
          <a:xfrm>
            <a:off x="838200" y="4379854"/>
            <a:ext cx="5196840" cy="1110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Dramatic drop in SAT scores</a:t>
            </a:r>
          </a:p>
          <a:p>
            <a:endParaRPr lang="en-US" dirty="0"/>
          </a:p>
          <a:p>
            <a:pPr lvl="1"/>
            <a:endParaRPr lang="en-US" dirty="0"/>
          </a:p>
        </p:txBody>
      </p:sp>
      <p:pic>
        <p:nvPicPr>
          <p:cNvPr id="23" name="Picture 22"/>
          <p:cNvPicPr>
            <a:picLocks noChangeAspect="1"/>
          </p:cNvPicPr>
          <p:nvPr/>
        </p:nvPicPr>
        <p:blipFill>
          <a:blip r:embed="rId2"/>
          <a:stretch>
            <a:fillRect/>
          </a:stretch>
        </p:blipFill>
        <p:spPr>
          <a:xfrm>
            <a:off x="4290107" y="636754"/>
            <a:ext cx="1791746" cy="2668144"/>
          </a:xfrm>
          <a:prstGeom prst="rect">
            <a:avLst/>
          </a:prstGeom>
        </p:spPr>
      </p:pic>
    </p:spTree>
    <p:extLst>
      <p:ext uri="{BB962C8B-B14F-4D97-AF65-F5344CB8AC3E}">
        <p14:creationId xmlns:p14="http://schemas.microsoft.com/office/powerpoint/2010/main" val="501113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57CB-767C-4083-8E6E-3C0740455D7E}"/>
              </a:ext>
            </a:extLst>
          </p:cNvPr>
          <p:cNvSpPr>
            <a:spLocks noGrp="1"/>
          </p:cNvSpPr>
          <p:nvPr>
            <p:ph type="title"/>
          </p:nvPr>
        </p:nvSpPr>
        <p:spPr/>
        <p:txBody>
          <a:bodyPr/>
          <a:lstStyle/>
          <a:p>
            <a:r>
              <a:rPr lang="en-US" dirty="0"/>
              <a:t>What should be done?</a:t>
            </a:r>
          </a:p>
        </p:txBody>
      </p:sp>
      <p:sp>
        <p:nvSpPr>
          <p:cNvPr id="3" name="Content Placeholder 2">
            <a:extLst>
              <a:ext uri="{FF2B5EF4-FFF2-40B4-BE49-F238E27FC236}">
                <a16:creationId xmlns:a16="http://schemas.microsoft.com/office/drawing/2014/main" id="{AA1A1A4B-F95B-447C-BFCC-D7B079972E3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2800" dirty="0"/>
              <a:t>Impute missing data using a technique called </a:t>
            </a:r>
          </a:p>
          <a:p>
            <a:pPr marL="0" indent="0" algn="ctr">
              <a:buNone/>
            </a:pPr>
            <a:r>
              <a:rPr lang="en-US" sz="2800" b="1" dirty="0"/>
              <a:t>Multiple Imputation</a:t>
            </a:r>
          </a:p>
          <a:p>
            <a:pPr marL="0" indent="0" algn="ctr">
              <a:buNone/>
            </a:pPr>
            <a:endParaRPr lang="en-US" sz="2800" b="1" dirty="0"/>
          </a:p>
          <a:p>
            <a:pPr marL="0" indent="0">
              <a:buNone/>
            </a:pPr>
            <a:endParaRPr lang="en-US" sz="2000" dirty="0"/>
          </a:p>
          <a:p>
            <a:pPr marL="0" indent="0">
              <a:buNone/>
            </a:pPr>
            <a:endParaRPr lang="en-US" sz="2000" dirty="0"/>
          </a:p>
          <a:p>
            <a:pPr marL="0" indent="0">
              <a:buNone/>
            </a:pPr>
            <a:r>
              <a:rPr lang="en-US" sz="2000" dirty="0"/>
              <a:t>Impute = “Fill in”</a:t>
            </a:r>
          </a:p>
        </p:txBody>
      </p:sp>
      <p:sp>
        <p:nvSpPr>
          <p:cNvPr id="4" name="Slide Number Placeholder 3">
            <a:extLst>
              <a:ext uri="{FF2B5EF4-FFF2-40B4-BE49-F238E27FC236}">
                <a16:creationId xmlns:a16="http://schemas.microsoft.com/office/drawing/2014/main" id="{995CCC9A-B94D-4106-A6CB-096A9F1A7ACA}"/>
              </a:ext>
            </a:extLst>
          </p:cNvPr>
          <p:cNvSpPr>
            <a:spLocks noGrp="1"/>
          </p:cNvSpPr>
          <p:nvPr>
            <p:ph type="sldNum" sz="quarter" idx="12"/>
          </p:nvPr>
        </p:nvSpPr>
        <p:spPr/>
        <p:txBody>
          <a:bodyPr/>
          <a:lstStyle/>
          <a:p>
            <a:fld id="{5ADE5962-1C11-E54A-AAC3-567244679C06}" type="slidenum">
              <a:rPr lang="en-US" smtClean="0"/>
              <a:t>40</a:t>
            </a:fld>
            <a:endParaRPr lang="en-US"/>
          </a:p>
        </p:txBody>
      </p:sp>
    </p:spTree>
    <p:extLst>
      <p:ext uri="{BB962C8B-B14F-4D97-AF65-F5344CB8AC3E}">
        <p14:creationId xmlns:p14="http://schemas.microsoft.com/office/powerpoint/2010/main" val="4191570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27" name="Slide Number Placeholder 26"/>
          <p:cNvSpPr>
            <a:spLocks noGrp="1"/>
          </p:cNvSpPr>
          <p:nvPr>
            <p:ph type="sldNum" sz="quarter" idx="12"/>
          </p:nvPr>
        </p:nvSpPr>
        <p:spPr/>
        <p:txBody>
          <a:bodyPr/>
          <a:lstStyle/>
          <a:p>
            <a:fld id="{5ADE5962-1C11-E54A-AAC3-567244679C06}" type="slidenum">
              <a:rPr lang="en-US" smtClean="0"/>
              <a:t>41</a:t>
            </a:fld>
            <a:endParaRPr lang="en-US"/>
          </a:p>
        </p:txBody>
      </p:sp>
    </p:spTree>
    <p:extLst>
      <p:ext uri="{BB962C8B-B14F-4D97-AF65-F5344CB8AC3E}">
        <p14:creationId xmlns:p14="http://schemas.microsoft.com/office/powerpoint/2010/main" val="200130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27" name="Slide Number Placeholder 26"/>
          <p:cNvSpPr>
            <a:spLocks noGrp="1"/>
          </p:cNvSpPr>
          <p:nvPr>
            <p:ph type="sldNum" sz="quarter" idx="12"/>
          </p:nvPr>
        </p:nvSpPr>
        <p:spPr/>
        <p:txBody>
          <a:bodyPr/>
          <a:lstStyle/>
          <a:p>
            <a:fld id="{5ADE5962-1C11-E54A-AAC3-567244679C06}" type="slidenum">
              <a:rPr lang="en-US" smtClean="0"/>
              <a:t>42</a:t>
            </a:fld>
            <a:endParaRPr lang="en-US"/>
          </a:p>
        </p:txBody>
      </p:sp>
    </p:spTree>
    <p:extLst>
      <p:ext uri="{BB962C8B-B14F-4D97-AF65-F5344CB8AC3E}">
        <p14:creationId xmlns:p14="http://schemas.microsoft.com/office/powerpoint/2010/main" val="179167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5" name="Oval 4"/>
          <p:cNvSpPr/>
          <p:nvPr/>
        </p:nvSpPr>
        <p:spPr>
          <a:xfrm>
            <a:off x="6465784" y="2942991"/>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sp>
        <p:nvSpPr>
          <p:cNvPr id="27" name="Slide Number Placeholder 26"/>
          <p:cNvSpPr>
            <a:spLocks noGrp="1"/>
          </p:cNvSpPr>
          <p:nvPr>
            <p:ph type="sldNum" sz="quarter" idx="12"/>
          </p:nvPr>
        </p:nvSpPr>
        <p:spPr/>
        <p:txBody>
          <a:bodyPr/>
          <a:lstStyle/>
          <a:p>
            <a:fld id="{5ADE5962-1C11-E54A-AAC3-567244679C06}" type="slidenum">
              <a:rPr lang="en-US" smtClean="0"/>
              <a:t>43</a:t>
            </a:fld>
            <a:endParaRPr lang="en-US"/>
          </a:p>
        </p:txBody>
      </p:sp>
      <p:sp>
        <p:nvSpPr>
          <p:cNvPr id="4" name="TextBox 3"/>
          <p:cNvSpPr txBox="1"/>
          <p:nvPr/>
        </p:nvSpPr>
        <p:spPr>
          <a:xfrm>
            <a:off x="5447786" y="1890983"/>
            <a:ext cx="1029449" cy="646331"/>
          </a:xfrm>
          <a:prstGeom prst="rect">
            <a:avLst/>
          </a:prstGeom>
          <a:noFill/>
          <a:ln>
            <a:solidFill>
              <a:schemeClr val="tx1"/>
            </a:solidFill>
          </a:ln>
        </p:spPr>
        <p:txBody>
          <a:bodyPr wrap="none" rtlCol="0">
            <a:spAutoFit/>
          </a:bodyPr>
          <a:lstStyle/>
          <a:p>
            <a:r>
              <a:rPr lang="en-US"/>
              <a:t>Missing </a:t>
            </a:r>
          </a:p>
          <a:p>
            <a:r>
              <a:rPr lang="en-US" dirty="0"/>
              <a:t>Data</a:t>
            </a:r>
          </a:p>
        </p:txBody>
      </p:sp>
      <p:cxnSp>
        <p:nvCxnSpPr>
          <p:cNvPr id="15" name="Straight Arrow Connector 14"/>
          <p:cNvCxnSpPr/>
          <p:nvPr/>
        </p:nvCxnSpPr>
        <p:spPr>
          <a:xfrm>
            <a:off x="6458571" y="2537314"/>
            <a:ext cx="219872" cy="4053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52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5" name="Oval 4"/>
          <p:cNvSpPr/>
          <p:nvPr/>
        </p:nvSpPr>
        <p:spPr>
          <a:xfrm>
            <a:off x="6465784" y="2942991"/>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cxnSp>
        <p:nvCxnSpPr>
          <p:cNvPr id="25" name="Straight Arrow Connector 24"/>
          <p:cNvCxnSpPr/>
          <p:nvPr/>
        </p:nvCxnSpPr>
        <p:spPr>
          <a:xfrm>
            <a:off x="7202265" y="3299396"/>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Oval 8"/>
          <p:cNvSpPr/>
          <p:nvPr/>
        </p:nvSpPr>
        <p:spPr>
          <a:xfrm>
            <a:off x="7870945" y="2944811"/>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7559546" y="4513683"/>
            <a:ext cx="1177111"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Imputed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Datasets</a:t>
            </a:r>
          </a:p>
        </p:txBody>
      </p:sp>
      <p:sp>
        <p:nvSpPr>
          <p:cNvPr id="27" name="Slide Number Placeholder 26"/>
          <p:cNvSpPr>
            <a:spLocks noGrp="1"/>
          </p:cNvSpPr>
          <p:nvPr>
            <p:ph type="sldNum" sz="quarter" idx="12"/>
          </p:nvPr>
        </p:nvSpPr>
        <p:spPr/>
        <p:txBody>
          <a:bodyPr/>
          <a:lstStyle/>
          <a:p>
            <a:fld id="{5ADE5962-1C11-E54A-AAC3-567244679C06}" type="slidenum">
              <a:rPr lang="en-US" smtClean="0"/>
              <a:t>44</a:t>
            </a:fld>
            <a:endParaRPr lang="en-US"/>
          </a:p>
        </p:txBody>
      </p:sp>
      <p:sp>
        <p:nvSpPr>
          <p:cNvPr id="4" name="TextBox 3"/>
          <p:cNvSpPr txBox="1"/>
          <p:nvPr/>
        </p:nvSpPr>
        <p:spPr>
          <a:xfrm>
            <a:off x="5447786" y="1890983"/>
            <a:ext cx="1029449" cy="646331"/>
          </a:xfrm>
          <a:prstGeom prst="rect">
            <a:avLst/>
          </a:prstGeom>
          <a:noFill/>
          <a:ln>
            <a:solidFill>
              <a:schemeClr val="tx1"/>
            </a:solidFill>
          </a:ln>
        </p:spPr>
        <p:txBody>
          <a:bodyPr wrap="none" rtlCol="0">
            <a:spAutoFit/>
          </a:bodyPr>
          <a:lstStyle/>
          <a:p>
            <a:r>
              <a:rPr lang="en-US"/>
              <a:t>Missing </a:t>
            </a:r>
          </a:p>
          <a:p>
            <a:r>
              <a:rPr lang="en-US" dirty="0"/>
              <a:t>Data</a:t>
            </a:r>
          </a:p>
        </p:txBody>
      </p:sp>
      <p:cxnSp>
        <p:nvCxnSpPr>
          <p:cNvPr id="15" name="Straight Arrow Connector 14"/>
          <p:cNvCxnSpPr/>
          <p:nvPr/>
        </p:nvCxnSpPr>
        <p:spPr>
          <a:xfrm>
            <a:off x="6458571" y="2537314"/>
            <a:ext cx="219872" cy="4053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44044" y="1608630"/>
            <a:ext cx="1140056" cy="646331"/>
          </a:xfrm>
          <a:prstGeom prst="rect">
            <a:avLst/>
          </a:prstGeom>
          <a:noFill/>
          <a:ln>
            <a:solidFill>
              <a:schemeClr val="tx1"/>
            </a:solidFill>
          </a:ln>
        </p:spPr>
        <p:txBody>
          <a:bodyPr wrap="none" rtlCol="0">
            <a:spAutoFit/>
          </a:bodyPr>
          <a:lstStyle/>
          <a:p>
            <a:r>
              <a:rPr lang="en-US" dirty="0"/>
              <a:t>Imputed</a:t>
            </a:r>
          </a:p>
          <a:p>
            <a:r>
              <a:rPr lang="en-US" dirty="0"/>
              <a:t>Data</a:t>
            </a:r>
          </a:p>
        </p:txBody>
      </p:sp>
      <p:cxnSp>
        <p:nvCxnSpPr>
          <p:cNvPr id="34" name="Straight Arrow Connector 33"/>
          <p:cNvCxnSpPr/>
          <p:nvPr/>
        </p:nvCxnSpPr>
        <p:spPr>
          <a:xfrm>
            <a:off x="7784100" y="2276206"/>
            <a:ext cx="288053" cy="691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774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5" name="Oval 4"/>
          <p:cNvSpPr/>
          <p:nvPr/>
        </p:nvSpPr>
        <p:spPr>
          <a:xfrm>
            <a:off x="6465784" y="2942991"/>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cxnSp>
        <p:nvCxnSpPr>
          <p:cNvPr id="24" name="Straight Arrow Connector 23"/>
          <p:cNvCxnSpPr/>
          <p:nvPr/>
        </p:nvCxnSpPr>
        <p:spPr>
          <a:xfrm flipV="1">
            <a:off x="7151559" y="2537454"/>
            <a:ext cx="654186" cy="43757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7202265" y="3299396"/>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7151559" y="3546524"/>
            <a:ext cx="654186" cy="51934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Oval 7"/>
          <p:cNvSpPr/>
          <p:nvPr/>
        </p:nvSpPr>
        <p:spPr>
          <a:xfrm>
            <a:off x="7870945" y="2194560"/>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9" name="Oval 8"/>
          <p:cNvSpPr/>
          <p:nvPr/>
        </p:nvSpPr>
        <p:spPr>
          <a:xfrm>
            <a:off x="7870945" y="2944811"/>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Oval 9"/>
          <p:cNvSpPr/>
          <p:nvPr/>
        </p:nvSpPr>
        <p:spPr>
          <a:xfrm>
            <a:off x="7870945" y="3695062"/>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7559546" y="4513683"/>
            <a:ext cx="1177111"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Imputed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Datasets</a:t>
            </a:r>
          </a:p>
        </p:txBody>
      </p:sp>
      <p:sp>
        <p:nvSpPr>
          <p:cNvPr id="27" name="Slide Number Placeholder 26"/>
          <p:cNvSpPr>
            <a:spLocks noGrp="1"/>
          </p:cNvSpPr>
          <p:nvPr>
            <p:ph type="sldNum" sz="quarter" idx="12"/>
          </p:nvPr>
        </p:nvSpPr>
        <p:spPr/>
        <p:txBody>
          <a:bodyPr/>
          <a:lstStyle/>
          <a:p>
            <a:fld id="{5ADE5962-1C11-E54A-AAC3-567244679C06}" type="slidenum">
              <a:rPr lang="en-US" smtClean="0"/>
              <a:t>45</a:t>
            </a:fld>
            <a:endParaRPr lang="en-US"/>
          </a:p>
        </p:txBody>
      </p:sp>
    </p:spTree>
    <p:extLst>
      <p:ext uri="{BB962C8B-B14F-4D97-AF65-F5344CB8AC3E}">
        <p14:creationId xmlns:p14="http://schemas.microsoft.com/office/powerpoint/2010/main" val="28227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5" name="Oval 4"/>
          <p:cNvSpPr/>
          <p:nvPr/>
        </p:nvSpPr>
        <p:spPr>
          <a:xfrm>
            <a:off x="6465784" y="2942991"/>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cxnSp>
        <p:nvCxnSpPr>
          <p:cNvPr id="24" name="Straight Arrow Connector 23"/>
          <p:cNvCxnSpPr/>
          <p:nvPr/>
        </p:nvCxnSpPr>
        <p:spPr>
          <a:xfrm flipV="1">
            <a:off x="7151559" y="2537454"/>
            <a:ext cx="654186" cy="43757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7202265" y="3299396"/>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7151559" y="3546524"/>
            <a:ext cx="654186" cy="51934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Oval 7"/>
          <p:cNvSpPr/>
          <p:nvPr/>
        </p:nvSpPr>
        <p:spPr>
          <a:xfrm>
            <a:off x="7870945" y="2194560"/>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9" name="Oval 8"/>
          <p:cNvSpPr/>
          <p:nvPr/>
        </p:nvSpPr>
        <p:spPr>
          <a:xfrm>
            <a:off x="7870945" y="2944811"/>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Oval 9"/>
          <p:cNvSpPr/>
          <p:nvPr/>
        </p:nvSpPr>
        <p:spPr>
          <a:xfrm>
            <a:off x="7870945" y="3695062"/>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7559546" y="4513683"/>
            <a:ext cx="1177111"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Imputed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Datasets</a:t>
            </a:r>
          </a:p>
        </p:txBody>
      </p:sp>
      <p:sp>
        <p:nvSpPr>
          <p:cNvPr id="12" name="TextBox 11"/>
          <p:cNvSpPr txBox="1"/>
          <p:nvPr/>
        </p:nvSpPr>
        <p:spPr>
          <a:xfrm>
            <a:off x="9026244" y="4513683"/>
            <a:ext cx="1114594"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Analysis</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Results</a:t>
            </a:r>
          </a:p>
        </p:txBody>
      </p:sp>
      <p:sp>
        <p:nvSpPr>
          <p:cNvPr id="27" name="Slide Number Placeholder 26"/>
          <p:cNvSpPr>
            <a:spLocks noGrp="1"/>
          </p:cNvSpPr>
          <p:nvPr>
            <p:ph type="sldNum" sz="quarter" idx="12"/>
          </p:nvPr>
        </p:nvSpPr>
        <p:spPr/>
        <p:txBody>
          <a:bodyPr/>
          <a:lstStyle/>
          <a:p>
            <a:fld id="{5ADE5962-1C11-E54A-AAC3-567244679C06}" type="slidenum">
              <a:rPr lang="en-US" smtClean="0"/>
              <a:t>46</a:t>
            </a:fld>
            <a:endParaRPr lang="en-US"/>
          </a:p>
        </p:txBody>
      </p:sp>
      <p:grpSp>
        <p:nvGrpSpPr>
          <p:cNvPr id="37" name="Group 36"/>
          <p:cNvGrpSpPr/>
          <p:nvPr/>
        </p:nvGrpSpPr>
        <p:grpSpPr>
          <a:xfrm>
            <a:off x="8598587" y="2203879"/>
            <a:ext cx="1337871" cy="2176983"/>
            <a:chOff x="8598587" y="2203879"/>
            <a:chExt cx="1337871" cy="2176983"/>
          </a:xfrm>
        </p:grpSpPr>
        <p:cxnSp>
          <p:nvCxnSpPr>
            <p:cNvPr id="18" name="Straight Arrow Connector 17"/>
            <p:cNvCxnSpPr/>
            <p:nvPr/>
          </p:nvCxnSpPr>
          <p:spPr>
            <a:xfrm>
              <a:off x="8598587" y="3299404"/>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p:cNvCxnSpPr/>
            <p:nvPr/>
          </p:nvCxnSpPr>
          <p:spPr>
            <a:xfrm>
              <a:off x="8598587" y="4037962"/>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a:off x="8598587" y="2537460"/>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8" name="Rounded Rectangle 27"/>
            <p:cNvSpPr/>
            <p:nvPr/>
          </p:nvSpPr>
          <p:spPr>
            <a:xfrm>
              <a:off x="9230919" y="2203879"/>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245629" y="294264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234042" y="369506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4905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692859" y="2975025"/>
            <a:ext cx="5015828" cy="4840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t>Advantages</a:t>
            </a:r>
          </a:p>
          <a:p>
            <a:pPr lvl="1"/>
            <a:r>
              <a:rPr lang="en-US" sz="2400" dirty="0"/>
              <a:t>Extremely well validated</a:t>
            </a:r>
          </a:p>
          <a:p>
            <a:pPr lvl="1"/>
            <a:r>
              <a:rPr lang="en-US" sz="2400" dirty="0"/>
              <a:t>Uses all available data </a:t>
            </a:r>
          </a:p>
          <a:p>
            <a:pPr lvl="1"/>
            <a:r>
              <a:rPr lang="en-US" sz="2400" dirty="0"/>
              <a:t>More </a:t>
            </a:r>
            <a:r>
              <a:rPr lang="en-US" sz="2400" i="1" u="sng" dirty="0"/>
              <a:t>accurate</a:t>
            </a:r>
            <a:r>
              <a:rPr lang="en-US" sz="2400" dirty="0"/>
              <a:t> and more </a:t>
            </a:r>
            <a:r>
              <a:rPr lang="en-US" sz="2400" i="1" dirty="0"/>
              <a:t>precise</a:t>
            </a:r>
            <a:r>
              <a:rPr lang="en-US" sz="2400" dirty="0"/>
              <a:t> than complete case analysis</a:t>
            </a:r>
          </a:p>
          <a:p>
            <a:pPr lvl="2"/>
            <a:r>
              <a:rPr lang="en-US" sz="2400" dirty="0"/>
              <a:t>[6 &amp; 7]  </a:t>
            </a:r>
          </a:p>
          <a:p>
            <a:pPr lvl="1"/>
            <a:endParaRPr lang="en-US" sz="2400" dirty="0"/>
          </a:p>
        </p:txBody>
      </p:sp>
      <p:sp>
        <p:nvSpPr>
          <p:cNvPr id="2" name="Title 1"/>
          <p:cNvSpPr>
            <a:spLocks noGrp="1"/>
          </p:cNvSpPr>
          <p:nvPr>
            <p:ph type="title"/>
          </p:nvPr>
        </p:nvSpPr>
        <p:spPr>
          <a:xfrm>
            <a:off x="2895600" y="539286"/>
            <a:ext cx="8610600" cy="1293028"/>
          </a:xfrm>
        </p:spPr>
        <p:txBody>
          <a:bodyPr/>
          <a:lstStyle/>
          <a:p>
            <a:r>
              <a:rPr lang="en-US"/>
              <a:t>Multiple Imputation (MI) </a:t>
            </a:r>
            <a:r>
              <a:rPr lang="en-US" dirty="0"/>
              <a:t>[5]</a:t>
            </a:r>
          </a:p>
        </p:txBody>
      </p:sp>
      <p:sp>
        <p:nvSpPr>
          <p:cNvPr id="3" name="Content Placeholder 2"/>
          <p:cNvSpPr>
            <a:spLocks noGrp="1"/>
          </p:cNvSpPr>
          <p:nvPr>
            <p:ph idx="1"/>
          </p:nvPr>
        </p:nvSpPr>
        <p:spPr>
          <a:xfrm>
            <a:off x="685801" y="1378634"/>
            <a:ext cx="5015828" cy="1596391"/>
          </a:xfrm>
        </p:spPr>
        <p:txBody>
          <a:bodyPr>
            <a:normAutofit/>
          </a:bodyPr>
          <a:lstStyle/>
          <a:p>
            <a:r>
              <a:rPr lang="en-US" sz="2400" dirty="0"/>
              <a:t>Assumptions</a:t>
            </a:r>
          </a:p>
          <a:p>
            <a:pPr lvl="1"/>
            <a:r>
              <a:rPr lang="en-US" sz="2400" dirty="0"/>
              <a:t>No inherent </a:t>
            </a:r>
          </a:p>
          <a:p>
            <a:pPr lvl="1"/>
            <a:r>
              <a:rPr lang="en-US" sz="2400" dirty="0"/>
              <a:t>Defaults in most software assumes </a:t>
            </a:r>
            <a:r>
              <a:rPr lang="en-US" sz="2400" b="1" dirty="0"/>
              <a:t>MAR</a:t>
            </a:r>
            <a:endParaRPr lang="en-US" sz="2600" b="1" dirty="0"/>
          </a:p>
          <a:p>
            <a:endParaRPr lang="en-US" sz="2600" dirty="0"/>
          </a:p>
          <a:p>
            <a:pPr lvl="1"/>
            <a:endParaRPr lang="en-US" sz="2400" dirty="0"/>
          </a:p>
        </p:txBody>
      </p:sp>
      <p:sp>
        <p:nvSpPr>
          <p:cNvPr id="5" name="Oval 4"/>
          <p:cNvSpPr/>
          <p:nvPr/>
        </p:nvSpPr>
        <p:spPr>
          <a:xfrm>
            <a:off x="6465784" y="2942991"/>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cxnSp>
        <p:nvCxnSpPr>
          <p:cNvPr id="24" name="Straight Arrow Connector 23"/>
          <p:cNvCxnSpPr/>
          <p:nvPr/>
        </p:nvCxnSpPr>
        <p:spPr>
          <a:xfrm flipV="1">
            <a:off x="7151559" y="2537454"/>
            <a:ext cx="654186" cy="43757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7202265" y="3299396"/>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7151559" y="3546524"/>
            <a:ext cx="654186" cy="51934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Oval 7"/>
          <p:cNvSpPr/>
          <p:nvPr/>
        </p:nvSpPr>
        <p:spPr>
          <a:xfrm>
            <a:off x="7870945" y="2194560"/>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9" name="Oval 8"/>
          <p:cNvSpPr/>
          <p:nvPr/>
        </p:nvSpPr>
        <p:spPr>
          <a:xfrm>
            <a:off x="7870945" y="2944811"/>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Oval 9"/>
          <p:cNvSpPr/>
          <p:nvPr/>
        </p:nvSpPr>
        <p:spPr>
          <a:xfrm>
            <a:off x="7870945" y="3695062"/>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7559546" y="4513683"/>
            <a:ext cx="1177111"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Imputed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Datasets</a:t>
            </a:r>
          </a:p>
        </p:txBody>
      </p:sp>
      <p:sp>
        <p:nvSpPr>
          <p:cNvPr id="12" name="TextBox 11"/>
          <p:cNvSpPr txBox="1"/>
          <p:nvPr/>
        </p:nvSpPr>
        <p:spPr>
          <a:xfrm>
            <a:off x="9026244" y="4513683"/>
            <a:ext cx="1114594"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Analysis</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Results</a:t>
            </a:r>
          </a:p>
        </p:txBody>
      </p:sp>
      <p:sp>
        <p:nvSpPr>
          <p:cNvPr id="13" name="TextBox 12"/>
          <p:cNvSpPr txBox="1"/>
          <p:nvPr/>
        </p:nvSpPr>
        <p:spPr>
          <a:xfrm>
            <a:off x="10508625" y="4513683"/>
            <a:ext cx="997575"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Pooled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Results</a:t>
            </a:r>
          </a:p>
        </p:txBody>
      </p:sp>
      <p:sp>
        <p:nvSpPr>
          <p:cNvPr id="27" name="Slide Number Placeholder 26"/>
          <p:cNvSpPr>
            <a:spLocks noGrp="1"/>
          </p:cNvSpPr>
          <p:nvPr>
            <p:ph type="sldNum" sz="quarter" idx="12"/>
          </p:nvPr>
        </p:nvSpPr>
        <p:spPr/>
        <p:txBody>
          <a:bodyPr/>
          <a:lstStyle/>
          <a:p>
            <a:fld id="{5ADE5962-1C11-E54A-AAC3-567244679C06}" type="slidenum">
              <a:rPr lang="en-US" smtClean="0"/>
              <a:t>47</a:t>
            </a:fld>
            <a:endParaRPr lang="en-US"/>
          </a:p>
        </p:txBody>
      </p:sp>
      <p:grpSp>
        <p:nvGrpSpPr>
          <p:cNvPr id="37" name="Group 36"/>
          <p:cNvGrpSpPr/>
          <p:nvPr/>
        </p:nvGrpSpPr>
        <p:grpSpPr>
          <a:xfrm>
            <a:off x="8598587" y="2203879"/>
            <a:ext cx="1337871" cy="2176983"/>
            <a:chOff x="8598587" y="2203879"/>
            <a:chExt cx="1337871" cy="2176983"/>
          </a:xfrm>
        </p:grpSpPr>
        <p:cxnSp>
          <p:nvCxnSpPr>
            <p:cNvPr id="18" name="Straight Arrow Connector 17"/>
            <p:cNvCxnSpPr/>
            <p:nvPr/>
          </p:nvCxnSpPr>
          <p:spPr>
            <a:xfrm>
              <a:off x="8598587" y="3299404"/>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p:cNvCxnSpPr/>
            <p:nvPr/>
          </p:nvCxnSpPr>
          <p:spPr>
            <a:xfrm>
              <a:off x="8598587" y="4037962"/>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a:off x="8598587" y="2537460"/>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8" name="Rounded Rectangle 27"/>
            <p:cNvSpPr/>
            <p:nvPr/>
          </p:nvSpPr>
          <p:spPr>
            <a:xfrm>
              <a:off x="9230919" y="2203879"/>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245629" y="294264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234042" y="369506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9985310" y="2537460"/>
            <a:ext cx="1406132" cy="1505640"/>
            <a:chOff x="9985310" y="2537460"/>
            <a:chExt cx="1406132" cy="1505640"/>
          </a:xfrm>
        </p:grpSpPr>
        <p:cxnSp>
          <p:nvCxnSpPr>
            <p:cNvPr id="19" name="Straight Arrow Connector 18"/>
            <p:cNvCxnSpPr/>
            <p:nvPr/>
          </p:nvCxnSpPr>
          <p:spPr>
            <a:xfrm>
              <a:off x="9985310" y="3299404"/>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9985310" y="2537460"/>
              <a:ext cx="679202" cy="60064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9992619" y="3564754"/>
              <a:ext cx="666864" cy="478346"/>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1" name="Rounded Rectangle 30"/>
            <p:cNvSpPr/>
            <p:nvPr/>
          </p:nvSpPr>
          <p:spPr>
            <a:xfrm>
              <a:off x="10700613" y="294264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2479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48</a:t>
            </a:fld>
            <a:endParaRPr lang="en-US"/>
          </a:p>
        </p:txBody>
      </p:sp>
      <p:sp>
        <p:nvSpPr>
          <p:cNvPr id="42" name="Oval 41"/>
          <p:cNvSpPr/>
          <p:nvPr/>
        </p:nvSpPr>
        <p:spPr>
          <a:xfrm>
            <a:off x="6465784" y="2904354"/>
            <a:ext cx="685800" cy="685800"/>
          </a:xfrm>
          <a:prstGeom prst="ellipse">
            <a:avLst/>
          </a:prstGeom>
          <a:gradFill>
            <a:gsLst>
              <a:gs pos="38000">
                <a:schemeClr val="accent1">
                  <a:lumMod val="5000"/>
                  <a:lumOff val="9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TextBox 42"/>
          <p:cNvSpPr txBox="1"/>
          <p:nvPr/>
        </p:nvSpPr>
        <p:spPr>
          <a:xfrm>
            <a:off x="5934427" y="4513683"/>
            <a:ext cx="1561832"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Incomplete </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a:t>
            </a:r>
          </a:p>
        </p:txBody>
      </p:sp>
      <p:grpSp>
        <p:nvGrpSpPr>
          <p:cNvPr id="44" name="Group 43"/>
          <p:cNvGrpSpPr/>
          <p:nvPr/>
        </p:nvGrpSpPr>
        <p:grpSpPr>
          <a:xfrm>
            <a:off x="7151559" y="2537454"/>
            <a:ext cx="719361" cy="1528411"/>
            <a:chOff x="31152435" y="12033601"/>
            <a:chExt cx="505201" cy="834153"/>
          </a:xfrm>
        </p:grpSpPr>
        <p:cxnSp>
          <p:nvCxnSpPr>
            <p:cNvPr id="45" name="Straight Arrow Connector 44"/>
            <p:cNvCxnSpPr/>
            <p:nvPr/>
          </p:nvCxnSpPr>
          <p:spPr>
            <a:xfrm flipV="1">
              <a:off x="31152435" y="12033601"/>
              <a:ext cx="459429" cy="238811"/>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p:cNvCxnSpPr/>
            <p:nvPr/>
          </p:nvCxnSpPr>
          <p:spPr>
            <a:xfrm>
              <a:off x="31211361" y="12449442"/>
              <a:ext cx="446275"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p:cNvCxnSpPr/>
            <p:nvPr/>
          </p:nvCxnSpPr>
          <p:spPr>
            <a:xfrm>
              <a:off x="31152435" y="12584316"/>
              <a:ext cx="459429" cy="283438"/>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48" name="Oval 47"/>
          <p:cNvSpPr/>
          <p:nvPr/>
        </p:nvSpPr>
        <p:spPr>
          <a:xfrm>
            <a:off x="7870945" y="2194560"/>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49" name="Oval 48"/>
          <p:cNvSpPr/>
          <p:nvPr/>
        </p:nvSpPr>
        <p:spPr>
          <a:xfrm>
            <a:off x="7870945" y="2944811"/>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50" name="Oval 49"/>
          <p:cNvSpPr/>
          <p:nvPr/>
        </p:nvSpPr>
        <p:spPr>
          <a:xfrm>
            <a:off x="7870945" y="3695062"/>
            <a:ext cx="685800" cy="685800"/>
          </a:xfrm>
          <a:prstGeom prst="ellipse">
            <a:avLst/>
          </a:prstGeom>
          <a:gradFill>
            <a:gsLst>
              <a:gs pos="38000">
                <a:schemeClr val="accent1">
                  <a:lumMod val="5000"/>
                  <a:lumOff val="95000"/>
                </a:schemeClr>
              </a:gs>
              <a:gs pos="37000">
                <a:schemeClr val="accent1">
                  <a:lumMod val="75000"/>
                </a:schemeClr>
              </a:gs>
              <a:gs pos="38000">
                <a:schemeClr val="accent1">
                  <a:lumMod val="30000"/>
                  <a:lumOff val="70000"/>
                </a:schemeClr>
              </a:gs>
            </a:gsLst>
            <a:lin ang="5400000" scaled="1"/>
          </a:gradFill>
          <a:ln w="3175" cap="flat">
            <a:solidFill>
              <a:schemeClr val="tx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800" b="0" i="0" u="none" strike="noStrike" cap="none" spc="0" normalizeH="0" baseline="0">
              <a:ln>
                <a:noFill/>
              </a:ln>
              <a:solidFill>
                <a:srgbClr val="FFFFFF"/>
              </a:solidFill>
              <a:effectLst/>
              <a:uFillTx/>
              <a:latin typeface="+mn-lt"/>
              <a:ea typeface="+mn-ea"/>
              <a:cs typeface="+mn-cs"/>
              <a:sym typeface="Helvetica Light"/>
            </a:endParaRPr>
          </a:p>
        </p:txBody>
      </p:sp>
      <p:sp>
        <p:nvSpPr>
          <p:cNvPr id="51" name="TextBox 50"/>
          <p:cNvSpPr txBox="1"/>
          <p:nvPr/>
        </p:nvSpPr>
        <p:spPr>
          <a:xfrm>
            <a:off x="7559546" y="4513683"/>
            <a:ext cx="1177111"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Imputed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Datasets</a:t>
            </a:r>
          </a:p>
        </p:txBody>
      </p:sp>
    </p:spTree>
    <p:extLst>
      <p:ext uri="{BB962C8B-B14F-4D97-AF65-F5344CB8AC3E}">
        <p14:creationId xmlns:p14="http://schemas.microsoft.com/office/powerpoint/2010/main" val="866312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49</a:t>
            </a:fld>
            <a:endParaRPr lang="en-US"/>
          </a:p>
        </p:txBody>
      </p:sp>
      <p:graphicFrame>
        <p:nvGraphicFramePr>
          <p:cNvPr id="5" name="Table 4"/>
          <p:cNvGraphicFramePr>
            <a:graphicFrameLocks noGrp="1"/>
          </p:cNvGraphicFramePr>
          <p:nvPr/>
        </p:nvGraphicFramePr>
        <p:xfrm>
          <a:off x="1811215"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2"/>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4"/>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5"/>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7954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Sandia report and US achievement: An assessment (1994) [1]</a:t>
            </a:r>
          </a:p>
        </p:txBody>
      </p:sp>
      <p:sp>
        <p:nvSpPr>
          <p:cNvPr id="3" name="Content Placeholder 2"/>
          <p:cNvSpPr>
            <a:spLocks noGrp="1"/>
          </p:cNvSpPr>
          <p:nvPr>
            <p:ph idx="1"/>
          </p:nvPr>
        </p:nvSpPr>
        <p:spPr>
          <a:xfrm>
            <a:off x="838200" y="2008027"/>
            <a:ext cx="5450058" cy="1480761"/>
          </a:xfrm>
        </p:spPr>
        <p:txBody>
          <a:bodyPr>
            <a:noAutofit/>
          </a:bodyPr>
          <a:lstStyle/>
          <a:p>
            <a:r>
              <a:rPr lang="en-US" sz="2800" dirty="0"/>
              <a:t>Scientist at Sandia National Laboratory</a:t>
            </a:r>
          </a:p>
          <a:p>
            <a:r>
              <a:rPr lang="en-US" sz="2800" dirty="0"/>
              <a:t>Reanalyzed the data</a:t>
            </a:r>
          </a:p>
          <a:p>
            <a:endParaRPr lang="en-US" sz="2800" dirty="0"/>
          </a:p>
        </p:txBody>
      </p:sp>
      <p:sp>
        <p:nvSpPr>
          <p:cNvPr id="4" name="Slide Number Placeholder 3"/>
          <p:cNvSpPr>
            <a:spLocks noGrp="1"/>
          </p:cNvSpPr>
          <p:nvPr>
            <p:ph type="sldNum" sz="quarter" idx="12"/>
          </p:nvPr>
        </p:nvSpPr>
        <p:spPr/>
        <p:txBody>
          <a:bodyPr/>
          <a:lstStyle/>
          <a:p>
            <a:fld id="{5ADE5962-1C11-E54A-AAC3-567244679C06}" type="slidenum">
              <a:rPr lang="en-US" smtClean="0"/>
              <a:t>5</a:t>
            </a:fld>
            <a:endParaRPr lang="en-US"/>
          </a:p>
        </p:txBody>
      </p:sp>
      <p:sp>
        <p:nvSpPr>
          <p:cNvPr id="7" name="Content Placeholder 2"/>
          <p:cNvSpPr txBox="1">
            <a:spLocks/>
          </p:cNvSpPr>
          <p:nvPr/>
        </p:nvSpPr>
        <p:spPr>
          <a:xfrm>
            <a:off x="838200" y="3488789"/>
            <a:ext cx="5450058" cy="984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Separated students into 5 performance groups</a:t>
            </a:r>
          </a:p>
        </p:txBody>
      </p:sp>
      <p:cxnSp>
        <p:nvCxnSpPr>
          <p:cNvPr id="10" name="Straight Connector 9"/>
          <p:cNvCxnSpPr/>
          <p:nvPr/>
        </p:nvCxnSpPr>
        <p:spPr>
          <a:xfrm>
            <a:off x="7469942" y="2686929"/>
            <a:ext cx="0" cy="2419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69942" y="5106572"/>
            <a:ext cx="3291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6258720" y="3626848"/>
            <a:ext cx="1630575" cy="461665"/>
          </a:xfrm>
          <a:prstGeom prst="rect">
            <a:avLst/>
          </a:prstGeom>
          <a:noFill/>
        </p:spPr>
        <p:txBody>
          <a:bodyPr wrap="none" rtlCol="0">
            <a:spAutoFit/>
          </a:bodyPr>
          <a:lstStyle/>
          <a:p>
            <a:r>
              <a:rPr lang="en-US" sz="2400" dirty="0"/>
              <a:t>SAT Score</a:t>
            </a:r>
          </a:p>
        </p:txBody>
      </p:sp>
      <p:sp>
        <p:nvSpPr>
          <p:cNvPr id="17" name="TextBox 16"/>
          <p:cNvSpPr txBox="1"/>
          <p:nvPr/>
        </p:nvSpPr>
        <p:spPr>
          <a:xfrm>
            <a:off x="8682890" y="5194133"/>
            <a:ext cx="865943" cy="461665"/>
          </a:xfrm>
          <a:prstGeom prst="rect">
            <a:avLst/>
          </a:prstGeom>
          <a:noFill/>
        </p:spPr>
        <p:txBody>
          <a:bodyPr wrap="none" rtlCol="0">
            <a:spAutoFit/>
          </a:bodyPr>
          <a:lstStyle/>
          <a:p>
            <a:r>
              <a:rPr lang="en-US" sz="2400" dirty="0"/>
              <a:t>Time</a:t>
            </a:r>
          </a:p>
        </p:txBody>
      </p:sp>
      <p:sp>
        <p:nvSpPr>
          <p:cNvPr id="5" name="Oval 4"/>
          <p:cNvSpPr/>
          <p:nvPr/>
        </p:nvSpPr>
        <p:spPr>
          <a:xfrm>
            <a:off x="7635045" y="2717079"/>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35045" y="3198086"/>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35045" y="3694098"/>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35045" y="4175589"/>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35045" y="4672877"/>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597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50</a:t>
            </a:fld>
            <a:endParaRPr lang="en-US"/>
          </a:p>
        </p:txBody>
      </p:sp>
      <p:graphicFrame>
        <p:nvGraphicFramePr>
          <p:cNvPr id="5" name="Table 4"/>
          <p:cNvGraphicFramePr>
            <a:graphicFrameLocks noGrp="1"/>
          </p:cNvGraphicFramePr>
          <p:nvPr/>
        </p:nvGraphicFramePr>
        <p:xfrm>
          <a:off x="1811215"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2"/>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4"/>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5"/>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39" name="Table 38"/>
          <p:cNvGraphicFramePr>
            <a:graphicFrameLocks noGrp="1"/>
          </p:cNvGraphicFramePr>
          <p:nvPr/>
        </p:nvGraphicFramePr>
        <p:xfrm>
          <a:off x="1817011"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8802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51</a:t>
            </a:fld>
            <a:endParaRPr lang="en-US"/>
          </a:p>
        </p:txBody>
      </p:sp>
      <p:graphicFrame>
        <p:nvGraphicFramePr>
          <p:cNvPr id="5" name="Table 4"/>
          <p:cNvGraphicFramePr>
            <a:graphicFrameLocks noGrp="1"/>
          </p:cNvGraphicFramePr>
          <p:nvPr/>
        </p:nvGraphicFramePr>
        <p:xfrm>
          <a:off x="1811215"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2"/>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4"/>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5"/>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sp>
        <p:nvSpPr>
          <p:cNvPr id="7" name="Right Arrow 6"/>
          <p:cNvSpPr/>
          <p:nvPr/>
        </p:nvSpPr>
        <p:spPr>
          <a:xfrm>
            <a:off x="4689157" y="2736826"/>
            <a:ext cx="661181" cy="1294227"/>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669434" y="2518299"/>
            <a:ext cx="1828800" cy="1853472"/>
            <a:chOff x="4318936" y="1857122"/>
            <a:chExt cx="1828800" cy="1853472"/>
          </a:xfrm>
        </p:grpSpPr>
        <p:sp>
          <p:nvSpPr>
            <p:cNvPr id="8" name="Rectangle 7"/>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18936" y="2586856"/>
              <a:ext cx="308098" cy="369332"/>
            </a:xfrm>
            <a:prstGeom prst="rect">
              <a:avLst/>
            </a:prstGeom>
            <a:noFill/>
          </p:spPr>
          <p:txBody>
            <a:bodyPr wrap="none" rtlCol="0">
              <a:spAutoFit/>
            </a:bodyPr>
            <a:lstStyle/>
            <a:p>
              <a:r>
                <a:rPr lang="en-US" dirty="0"/>
                <a:t>y</a:t>
              </a:r>
            </a:p>
          </p:txBody>
        </p:sp>
        <p:sp>
          <p:nvSpPr>
            <p:cNvPr id="15" name="TextBox 14"/>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16" name="Straight Connector 15"/>
            <p:cNvCxnSpPr/>
            <p:nvPr/>
          </p:nvCxnSpPr>
          <p:spPr>
            <a:xfrm flipH="1">
              <a:off x="4748004" y="2421562"/>
              <a:ext cx="1104311" cy="961904"/>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158695" y="2159655"/>
                  <a:ext cx="422744"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ea typeface="Cambria Math" charset="0"/>
                            <a:cs typeface="Cambria Math" charset="0"/>
                          </a:rPr>
                          <m:t>𝛽</m:t>
                        </m:r>
                      </m:oMath>
                    </m:oMathPara>
                  </a14:m>
                  <a:endParaRPr lang="en-US" sz="3600" dirty="0">
                    <a:solidFill>
                      <a:schemeClr val="accent6">
                        <a:lumMod val="60000"/>
                        <a:lumOff val="4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58695" y="2159655"/>
                  <a:ext cx="422744" cy="553998"/>
                </a:xfrm>
                <a:prstGeom prst="rect">
                  <a:avLst/>
                </a:prstGeom>
                <a:blipFill rotWithShape="0">
                  <a:blip r:embed="rId2"/>
                  <a:stretch>
                    <a:fillRect/>
                  </a:stretch>
                </a:blipFill>
                <a:ln>
                  <a:noFill/>
                </a:ln>
              </p:spPr>
              <p:txBody>
                <a:bodyPr/>
                <a:lstStyle/>
                <a:p>
                  <a:r>
                    <a:rPr lang="en-US">
                      <a:noFill/>
                    </a:rPr>
                    <a:t> </a:t>
                  </a:r>
                </a:p>
              </p:txBody>
            </p:sp>
          </mc:Fallback>
        </mc:AlternateContent>
      </p:grpSp>
      <p:graphicFrame>
        <p:nvGraphicFramePr>
          <p:cNvPr id="39" name="Table 38"/>
          <p:cNvGraphicFramePr>
            <a:graphicFrameLocks noGrp="1"/>
          </p:cNvGraphicFramePr>
          <p:nvPr/>
        </p:nvGraphicFramePr>
        <p:xfrm>
          <a:off x="1817011"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5390542-0462-E849-9C50-826BA0BF2F8A}"/>
                  </a:ext>
                </a:extLst>
              </p:cNvPr>
              <p:cNvSpPr/>
              <p:nvPr/>
            </p:nvSpPr>
            <p:spPr>
              <a:xfrm>
                <a:off x="5558261" y="5076833"/>
                <a:ext cx="17840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𝑦</m:t>
                      </m:r>
                      <m:r>
                        <a:rPr lang="en-US" i="1">
                          <a:latin typeface="Cambria Math" charset="0"/>
                        </a:rPr>
                        <m:t>=</m:t>
                      </m:r>
                      <m:r>
                        <a:rPr lang="en-US" i="1">
                          <a:latin typeface="Cambria Math" charset="0"/>
                        </a:rPr>
                        <m:t>𝑖𝑛𝑡</m:t>
                      </m:r>
                      <m:r>
                        <a:rPr lang="en-US" i="1">
                          <a:latin typeface="Cambria Math" charset="0"/>
                        </a:rPr>
                        <m:t>+ </m:t>
                      </m:r>
                      <m:r>
                        <a:rPr lang="en-US" i="1">
                          <a:latin typeface="Cambria Math" charset="0"/>
                          <a:ea typeface="Cambria Math" charset="0"/>
                          <a:cs typeface="Cambria Math" charset="0"/>
                        </a:rPr>
                        <m:t>𝛽</m:t>
                      </m:r>
                      <m:r>
                        <a:rPr lang="en-US" i="1">
                          <a:latin typeface="Cambria Math" charset="0"/>
                          <a:ea typeface="Cambria Math" charset="0"/>
                          <a:cs typeface="Cambria Math" charset="0"/>
                        </a:rPr>
                        <m:t>(</m:t>
                      </m:r>
                      <m:r>
                        <a:rPr lang="en-US" i="1">
                          <a:latin typeface="Cambria Math" charset="0"/>
                          <a:ea typeface="Cambria Math" charset="0"/>
                          <a:cs typeface="Cambria Math" charset="0"/>
                        </a:rPr>
                        <m:t>𝑥</m:t>
                      </m:r>
                      <m:r>
                        <a:rPr lang="en-US" i="1">
                          <a:latin typeface="Cambria Math" charset="0"/>
                          <a:ea typeface="Cambria Math" charset="0"/>
                          <a:cs typeface="Cambria Math" charset="0"/>
                        </a:rPr>
                        <m:t>)</m:t>
                      </m:r>
                    </m:oMath>
                  </m:oMathPara>
                </a14:m>
                <a:endParaRPr lang="en-US" dirty="0"/>
              </a:p>
            </p:txBody>
          </p:sp>
        </mc:Choice>
        <mc:Fallback xmlns="">
          <p:sp>
            <p:nvSpPr>
              <p:cNvPr id="6" name="Rectangle 5">
                <a:extLst>
                  <a:ext uri="{FF2B5EF4-FFF2-40B4-BE49-F238E27FC236}">
                    <a16:creationId xmlns:a16="http://schemas.microsoft.com/office/drawing/2014/main" id="{05390542-0462-E849-9C50-826BA0BF2F8A}"/>
                  </a:ext>
                </a:extLst>
              </p:cNvPr>
              <p:cNvSpPr>
                <a:spLocks noRot="1" noChangeAspect="1" noMove="1" noResize="1" noEditPoints="1" noAdjustHandles="1" noChangeArrowheads="1" noChangeShapeType="1" noTextEdit="1"/>
              </p:cNvSpPr>
              <p:nvPr/>
            </p:nvSpPr>
            <p:spPr>
              <a:xfrm>
                <a:off x="5558261" y="5076833"/>
                <a:ext cx="1784015" cy="369332"/>
              </a:xfrm>
              <a:prstGeom prst="rect">
                <a:avLst/>
              </a:prstGeom>
              <a:blipFill>
                <a:blip r:embed="rId3"/>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1771363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52</a:t>
            </a:fld>
            <a:endParaRPr lang="en-US"/>
          </a:p>
        </p:txBody>
      </p:sp>
      <p:graphicFrame>
        <p:nvGraphicFramePr>
          <p:cNvPr id="5" name="Table 4"/>
          <p:cNvGraphicFramePr>
            <a:graphicFrameLocks noGrp="1"/>
          </p:cNvGraphicFramePr>
          <p:nvPr/>
        </p:nvGraphicFramePr>
        <p:xfrm>
          <a:off x="1811215"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2"/>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4"/>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5"/>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6"/>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sp>
        <p:nvSpPr>
          <p:cNvPr id="7" name="Right Arrow 6"/>
          <p:cNvSpPr/>
          <p:nvPr/>
        </p:nvSpPr>
        <p:spPr>
          <a:xfrm>
            <a:off x="4689157" y="2736826"/>
            <a:ext cx="661181" cy="1294227"/>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669434" y="2518299"/>
            <a:ext cx="1828800" cy="1853472"/>
            <a:chOff x="4318936" y="1857122"/>
            <a:chExt cx="1828800" cy="1853472"/>
          </a:xfrm>
        </p:grpSpPr>
        <p:sp>
          <p:nvSpPr>
            <p:cNvPr id="8" name="Rectangle 7"/>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18936" y="2586856"/>
              <a:ext cx="308098" cy="369332"/>
            </a:xfrm>
            <a:prstGeom prst="rect">
              <a:avLst/>
            </a:prstGeom>
            <a:noFill/>
          </p:spPr>
          <p:txBody>
            <a:bodyPr wrap="none" rtlCol="0">
              <a:spAutoFit/>
            </a:bodyPr>
            <a:lstStyle/>
            <a:p>
              <a:r>
                <a:rPr lang="en-US" dirty="0"/>
                <a:t>y</a:t>
              </a:r>
            </a:p>
          </p:txBody>
        </p:sp>
        <p:sp>
          <p:nvSpPr>
            <p:cNvPr id="15" name="TextBox 14"/>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16" name="Straight Connector 15"/>
            <p:cNvCxnSpPr/>
            <p:nvPr/>
          </p:nvCxnSpPr>
          <p:spPr>
            <a:xfrm flipH="1">
              <a:off x="4748004" y="2421562"/>
              <a:ext cx="1104311" cy="961904"/>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158695" y="2159655"/>
                  <a:ext cx="422744"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ea typeface="Cambria Math" charset="0"/>
                            <a:cs typeface="Cambria Math" charset="0"/>
                          </a:rPr>
                          <m:t>𝛽</m:t>
                        </m:r>
                      </m:oMath>
                    </m:oMathPara>
                  </a14:m>
                  <a:endParaRPr lang="en-US" sz="3600" dirty="0">
                    <a:solidFill>
                      <a:schemeClr val="accent6">
                        <a:lumMod val="60000"/>
                        <a:lumOff val="4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58695" y="2159655"/>
                  <a:ext cx="422744" cy="553998"/>
                </a:xfrm>
                <a:prstGeom prst="rect">
                  <a:avLst/>
                </a:prstGeom>
                <a:blipFill rotWithShape="0">
                  <a:blip r:embed="rId2"/>
                  <a:stretch>
                    <a:fillRect/>
                  </a:stretch>
                </a:blipFill>
                <a:ln>
                  <a:noFill/>
                </a:ln>
              </p:spPr>
              <p:txBody>
                <a:bodyPr/>
                <a:lstStyle/>
                <a:p>
                  <a:r>
                    <a:rPr lang="en-US">
                      <a:noFill/>
                    </a:rPr>
                    <a:t> </a:t>
                  </a:r>
                </a:p>
              </p:txBody>
            </p:sp>
          </mc:Fallback>
        </mc:AlternateContent>
      </p:grpSp>
      <p:grpSp>
        <p:nvGrpSpPr>
          <p:cNvPr id="28" name="Group 27"/>
          <p:cNvGrpSpPr/>
          <p:nvPr/>
        </p:nvGrpSpPr>
        <p:grpSpPr>
          <a:xfrm>
            <a:off x="8551398" y="2518299"/>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3"/>
                  <a:stretch>
                    <a:fillRect/>
                  </a:stretch>
                </a:blipFill>
                <a:ln>
                  <a:noFill/>
                </a:ln>
              </p:spPr>
              <p:txBody>
                <a:bodyPr/>
                <a:lstStyle/>
                <a:p>
                  <a:r>
                    <a:rPr lang="en-US">
                      <a:noFill/>
                    </a:rPr>
                    <a:t> </a:t>
                  </a:r>
                </a:p>
              </p:txBody>
            </p:sp>
          </mc:Fallback>
        </mc:AlternateContent>
      </p:grpSp>
      <p:sp>
        <p:nvSpPr>
          <p:cNvPr id="36" name="Right Arrow 35"/>
          <p:cNvSpPr/>
          <p:nvPr/>
        </p:nvSpPr>
        <p:spPr>
          <a:xfrm>
            <a:off x="7681338" y="2718578"/>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4219689633"/>
              </p:ext>
            </p:extLst>
          </p:nvPr>
        </p:nvGraphicFramePr>
        <p:xfrm>
          <a:off x="1817011" y="251829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pic>
        <p:nvPicPr>
          <p:cNvPr id="41" name="Picture 40"/>
          <p:cNvPicPr>
            <a:picLocks noChangeAspect="1"/>
          </p:cNvPicPr>
          <p:nvPr/>
        </p:nvPicPr>
        <p:blipFill>
          <a:blip r:embed="rId4"/>
          <a:stretch>
            <a:fillRect/>
          </a:stretch>
        </p:blipFill>
        <p:spPr>
          <a:xfrm>
            <a:off x="10235884" y="5381658"/>
            <a:ext cx="1930400" cy="144780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51C9F35-B007-4946-9CEE-3A28E8BE5B90}"/>
                  </a:ext>
                </a:extLst>
              </p:cNvPr>
              <p:cNvSpPr/>
              <p:nvPr/>
            </p:nvSpPr>
            <p:spPr>
              <a:xfrm>
                <a:off x="5824903" y="2106390"/>
                <a:ext cx="13685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r>
                        <a:rPr lang="en-US" i="1">
                          <a:latin typeface="Cambria Math" charset="0"/>
                          <a:ea typeface="Cambria Math" charset="0"/>
                          <a:cs typeface="Cambria Math" charset="0"/>
                        </a:rPr>
                        <m:t>𝛽</m:t>
                      </m:r>
                      <m:r>
                        <a:rPr lang="en-US" b="0" i="1" smtClean="0">
                          <a:latin typeface="Cambria Math" panose="02040503050406030204" pitchFamily="18" charset="0"/>
                          <a:ea typeface="Cambria Math" charset="0"/>
                          <a:cs typeface="Cambria Math" charset="0"/>
                        </a:rPr>
                        <m:t>𝑋</m:t>
                      </m:r>
                      <m:r>
                        <a:rPr lang="en-US" b="0" i="1" smtClean="0">
                          <a:latin typeface="Cambria Math" panose="02040503050406030204" pitchFamily="18" charset="0"/>
                          <a:ea typeface="Cambria Math" charset="0"/>
                          <a:cs typeface="Cambria Math" charset="0"/>
                        </a:rPr>
                        <m:t>+</m:t>
                      </m:r>
                      <m:r>
                        <a:rPr lang="en-US" b="0" i="1" smtClean="0">
                          <a:latin typeface="Cambria Math" panose="02040503050406030204" pitchFamily="18" charset="0"/>
                          <a:ea typeface="Cambria Math" charset="0"/>
                          <a:cs typeface="Cambria Math" charset="0"/>
                        </a:rPr>
                        <m:t>𝜖</m:t>
                      </m:r>
                    </m:oMath>
                  </m:oMathPara>
                </a14:m>
                <a:endParaRPr lang="en-US" dirty="0"/>
              </a:p>
            </p:txBody>
          </p:sp>
        </mc:Choice>
        <mc:Fallback xmlns="">
          <p:sp>
            <p:nvSpPr>
              <p:cNvPr id="3" name="Rectangle 2">
                <a:extLst>
                  <a:ext uri="{FF2B5EF4-FFF2-40B4-BE49-F238E27FC236}">
                    <a16:creationId xmlns:a16="http://schemas.microsoft.com/office/drawing/2014/main" id="{451C9F35-B007-4946-9CEE-3A28E8BE5B90}"/>
                  </a:ext>
                </a:extLst>
              </p:cNvPr>
              <p:cNvSpPr>
                <a:spLocks noRot="1" noChangeAspect="1" noMove="1" noResize="1" noEditPoints="1" noAdjustHandles="1" noChangeArrowheads="1" noChangeShapeType="1" noTextEdit="1"/>
              </p:cNvSpPr>
              <p:nvPr/>
            </p:nvSpPr>
            <p:spPr>
              <a:xfrm>
                <a:off x="5824903" y="2106390"/>
                <a:ext cx="1368580"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7AB2F43-42F0-764B-A747-A049C2BC479E}"/>
                  </a:ext>
                </a:extLst>
              </p:cNvPr>
              <p:cNvSpPr/>
              <p:nvPr/>
            </p:nvSpPr>
            <p:spPr>
              <a:xfrm>
                <a:off x="8869053" y="2112467"/>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6" name="Rectangle 5">
                <a:extLst>
                  <a:ext uri="{FF2B5EF4-FFF2-40B4-BE49-F238E27FC236}">
                    <a16:creationId xmlns:a16="http://schemas.microsoft.com/office/drawing/2014/main" id="{27AB2F43-42F0-764B-A747-A049C2BC479E}"/>
                  </a:ext>
                </a:extLst>
              </p:cNvPr>
              <p:cNvSpPr>
                <a:spLocks noRot="1" noChangeAspect="1" noMove="1" noResize="1" noEditPoints="1" noAdjustHandles="1" noChangeArrowheads="1" noChangeShapeType="1" noTextEdit="1"/>
              </p:cNvSpPr>
              <p:nvPr/>
            </p:nvSpPr>
            <p:spPr>
              <a:xfrm>
                <a:off x="8869053" y="2112467"/>
                <a:ext cx="1466875"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5AE5B2-330D-4842-832E-F0463A08FADB}"/>
                  </a:ext>
                </a:extLst>
              </p:cNvPr>
              <p:cNvSpPr txBox="1"/>
              <p:nvPr/>
            </p:nvSpPr>
            <p:spPr>
              <a:xfrm>
                <a:off x="8451889" y="4603962"/>
                <a:ext cx="2154349" cy="1215333"/>
              </a:xfrm>
              <a:prstGeom prst="rect">
                <a:avLst/>
              </a:prstGeom>
              <a:noFill/>
            </p:spPr>
            <p:txBody>
              <a:bodyPr wrap="square" rtlCol="0">
                <a:spAutoFit/>
              </a:bodyPr>
              <a:lstStyle/>
              <a:p>
                <a:r>
                  <a:rPr lang="en-US" dirty="0"/>
                  <a:t>New regression coefficients are drawn from </a:t>
                </a:r>
                <a14:m>
                  <m:oMath xmlns:m="http://schemas.openxmlformats.org/officeDocument/2006/math">
                    <m:sSup>
                      <m:sSupPr>
                        <m:ctrlPr>
                          <a:rPr lang="en-US" i="1" smtClean="0">
                            <a:latin typeface="Cambria Math" panose="02040503050406030204" pitchFamily="18" charset="0"/>
                          </a:rPr>
                        </m:ctrlPr>
                      </m:sSupPr>
                      <m:e>
                        <m:r>
                          <a:rPr lang="en-US" i="1">
                            <a:latin typeface="Cambria Math" charset="0"/>
                            <a:ea typeface="Cambria Math" charset="0"/>
                            <a:cs typeface="Cambria Math" charset="0"/>
                          </a:rPr>
                          <m:t>𝛽</m:t>
                        </m:r>
                      </m:e>
                      <m:sup>
                        <m:r>
                          <a:rPr lang="en-US" i="1">
                            <a:latin typeface="Cambria Math" charset="0"/>
                          </a:rPr>
                          <m:t>∗</m:t>
                        </m:r>
                      </m:sup>
                    </m:sSup>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Σ</m:t>
                        </m:r>
                      </m:e>
                    </m:acc>
                    <m:r>
                      <a:rPr lang="en-US" b="0" i="1" smtClean="0">
                        <a:latin typeface="Cambria Math" panose="02040503050406030204" pitchFamily="18" charset="0"/>
                      </a:rPr>
                      <m:t>)</m:t>
                    </m:r>
                  </m:oMath>
                </a14:m>
                <a:endParaRPr lang="en-US" dirty="0"/>
              </a:p>
            </p:txBody>
          </p:sp>
        </mc:Choice>
        <mc:Fallback xmlns="">
          <p:sp>
            <p:nvSpPr>
              <p:cNvPr id="9" name="TextBox 8">
                <a:extLst>
                  <a:ext uri="{FF2B5EF4-FFF2-40B4-BE49-F238E27FC236}">
                    <a16:creationId xmlns:a16="http://schemas.microsoft.com/office/drawing/2014/main" id="{F05AE5B2-330D-4842-832E-F0463A08FADB}"/>
                  </a:ext>
                </a:extLst>
              </p:cNvPr>
              <p:cNvSpPr txBox="1">
                <a:spLocks noRot="1" noChangeAspect="1" noMove="1" noResize="1" noEditPoints="1" noAdjustHandles="1" noChangeArrowheads="1" noChangeShapeType="1" noTextEdit="1"/>
              </p:cNvSpPr>
              <p:nvPr/>
            </p:nvSpPr>
            <p:spPr>
              <a:xfrm>
                <a:off x="8451889" y="4603962"/>
                <a:ext cx="2154349" cy="1215333"/>
              </a:xfrm>
              <a:prstGeom prst="rect">
                <a:avLst/>
              </a:prstGeom>
              <a:blipFill>
                <a:blip r:embed="rId7"/>
                <a:stretch>
                  <a:fillRect l="-2353" t="-2083"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D7EA9E-0ADC-BE41-9FF1-806475DA6568}"/>
                  </a:ext>
                </a:extLst>
              </p:cNvPr>
              <p:cNvSpPr txBox="1"/>
              <p:nvPr/>
            </p:nvSpPr>
            <p:spPr>
              <a:xfrm>
                <a:off x="5533522" y="4603962"/>
                <a:ext cx="1951341" cy="1492332"/>
              </a:xfrm>
              <a:prstGeom prst="rect">
                <a:avLst/>
              </a:prstGeom>
              <a:noFill/>
            </p:spPr>
            <p:txBody>
              <a:bodyPr wrap="square" rtlCol="0">
                <a:spAutoFit/>
              </a:bodyPr>
              <a:lstStyle/>
              <a:p>
                <a:r>
                  <a:rPr lang="en-US" dirty="0"/>
                  <a:t>Least squares estimates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𝛽</m:t>
                        </m:r>
                      </m:e>
                    </m:acc>
                    <m:r>
                      <a:rPr lang="en-US" i="1">
                        <a:latin typeface="Cambria Math" panose="02040503050406030204" pitchFamily="18" charset="0"/>
                      </a:rPr>
                      <m:t>, </m:t>
                    </m:r>
                    <m:acc>
                      <m:accPr>
                        <m:chr m:val="̂"/>
                        <m:ctrlPr>
                          <a:rPr lang="en-US" i="1">
                            <a:latin typeface="Cambria Math" panose="02040503050406030204" pitchFamily="18" charset="0"/>
                          </a:rPr>
                        </m:ctrlPr>
                      </m:accPr>
                      <m:e>
                        <m:r>
                          <m:rPr>
                            <m:sty m:val="p"/>
                          </m:rPr>
                          <a:rPr lang="en-US">
                            <a:latin typeface="Cambria Math" panose="02040503050406030204" pitchFamily="18" charset="0"/>
                          </a:rPr>
                          <m:t>Σ</m:t>
                        </m:r>
                      </m:e>
                    </m:acc>
                  </m:oMath>
                </a14:m>
                <a:r>
                  <a:rPr lang="en-US" dirty="0"/>
                  <a:t> are obtained from complete cases</a:t>
                </a:r>
              </a:p>
            </p:txBody>
          </p:sp>
        </mc:Choice>
        <mc:Fallback xmlns="">
          <p:sp>
            <p:nvSpPr>
              <p:cNvPr id="12" name="TextBox 11">
                <a:extLst>
                  <a:ext uri="{FF2B5EF4-FFF2-40B4-BE49-F238E27FC236}">
                    <a16:creationId xmlns:a16="http://schemas.microsoft.com/office/drawing/2014/main" id="{74D7EA9E-0ADC-BE41-9FF1-806475DA6568}"/>
                  </a:ext>
                </a:extLst>
              </p:cNvPr>
              <p:cNvSpPr txBox="1">
                <a:spLocks noRot="1" noChangeAspect="1" noMove="1" noResize="1" noEditPoints="1" noAdjustHandles="1" noChangeArrowheads="1" noChangeShapeType="1" noTextEdit="1"/>
              </p:cNvSpPr>
              <p:nvPr/>
            </p:nvSpPr>
            <p:spPr>
              <a:xfrm>
                <a:off x="5533522" y="4603962"/>
                <a:ext cx="1951341" cy="1492332"/>
              </a:xfrm>
              <a:prstGeom prst="rect">
                <a:avLst/>
              </a:prstGeom>
              <a:blipFill>
                <a:blip r:embed="rId8"/>
                <a:stretch>
                  <a:fillRect l="-2597" t="-1695" b="-5085"/>
                </a:stretch>
              </a:blipFill>
            </p:spPr>
            <p:txBody>
              <a:bodyPr/>
              <a:lstStyle/>
              <a:p>
                <a:r>
                  <a:rPr lang="en-US">
                    <a:noFill/>
                  </a:rPr>
                  <a:t> </a:t>
                </a:r>
              </a:p>
            </p:txBody>
          </p:sp>
        </mc:Fallback>
      </mc:AlternateContent>
    </p:spTree>
    <p:extLst>
      <p:ext uri="{BB962C8B-B14F-4D97-AF65-F5344CB8AC3E}">
        <p14:creationId xmlns:p14="http://schemas.microsoft.com/office/powerpoint/2010/main" val="1003764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53</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AE7DA36-617C-7748-BCF6-21FD39FF1548}"/>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15" name="Rectangle 14">
                <a:extLst>
                  <a:ext uri="{FF2B5EF4-FFF2-40B4-BE49-F238E27FC236}">
                    <a16:creationId xmlns:a16="http://schemas.microsoft.com/office/drawing/2014/main" id="{DAE7DA36-617C-7748-BCF6-21FD39FF1548}"/>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3"/>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95622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54</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sp>
        <p:nvSpPr>
          <p:cNvPr id="36" name="Right Arrow 35"/>
          <p:cNvSpPr/>
          <p:nvPr/>
        </p:nvSpPr>
        <p:spPr>
          <a:xfrm>
            <a:off x="5852315" y="2704514"/>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40" name="Table 39"/>
          <p:cNvGraphicFramePr>
            <a:graphicFrameLocks noGrp="1"/>
          </p:cNvGraphicFramePr>
          <p:nvPr/>
        </p:nvGraphicFramePr>
        <p:xfrm>
          <a:off x="6795082" y="1868267"/>
          <a:ext cx="2757958" cy="296672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tc>
                  <a:txBody>
                    <a:bodyPr/>
                    <a:lstStyle/>
                    <a:p>
                      <a:r>
                        <a:rPr lang="en-US" dirty="0"/>
                        <a:t>60</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tc>
                  <a:txBody>
                    <a:bodyPr/>
                    <a:lstStyle/>
                    <a:p>
                      <a:r>
                        <a:rPr lang="en-US" dirty="0"/>
                        <a:t>94</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tc>
                  <a:txBody>
                    <a:bodyPr/>
                    <a:lstStyle/>
                    <a:p>
                      <a:r>
                        <a:rPr lang="en-US" dirty="0"/>
                        <a:t>88</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tc>
                  <a:txBody>
                    <a:bodyPr/>
                    <a:lstStyle/>
                    <a:p>
                      <a:r>
                        <a:rPr lang="en-US" dirty="0"/>
                        <a:t>98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tc>
                  <a:txBody>
                    <a:bodyPr/>
                    <a:lstStyle/>
                    <a:p>
                      <a:r>
                        <a:rPr lang="en-US" b="1" dirty="0"/>
                        <a:t>42</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tc>
                  <a:txBody>
                    <a:bodyPr/>
                    <a:lstStyle/>
                    <a:p>
                      <a:r>
                        <a:rPr lang="en-US" b="1" dirty="0"/>
                        <a:t>25</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en-US" b="1" dirty="0"/>
                        <a:t>62</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763000" y="2166610"/>
            <a:ext cx="901505" cy="2789703"/>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C90EA2D-6E37-3142-A23D-E86064C25CE1}"/>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0"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18" name="Rectangle 17">
                <a:extLst>
                  <a:ext uri="{FF2B5EF4-FFF2-40B4-BE49-F238E27FC236}">
                    <a16:creationId xmlns:a16="http://schemas.microsoft.com/office/drawing/2014/main" id="{2C90EA2D-6E37-3142-A23D-E86064C25CE1}"/>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1402F1-92BA-454B-A7D4-72D43B4F851B}"/>
                  </a:ext>
                </a:extLst>
              </p:cNvPr>
              <p:cNvSpPr txBox="1"/>
              <p:nvPr/>
            </p:nvSpPr>
            <p:spPr>
              <a:xfrm>
                <a:off x="6718378" y="5160580"/>
                <a:ext cx="3247695" cy="646331"/>
              </a:xfrm>
              <a:prstGeom prst="rect">
                <a:avLst/>
              </a:prstGeom>
              <a:noFill/>
            </p:spPr>
            <p:txBody>
              <a:bodyPr wrap="square" rtlCol="0">
                <a:spAutoFit/>
              </a:bodyPr>
              <a:lstStyle/>
              <a:p>
                <a:r>
                  <a:rPr lang="en-US" dirty="0"/>
                  <a:t>Create predicted values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oMath>
                </a14:m>
                <a:r>
                  <a:rPr lang="en-US" dirty="0"/>
                  <a:t> for all observations</a:t>
                </a:r>
              </a:p>
            </p:txBody>
          </p:sp>
        </mc:Choice>
        <mc:Fallback xmlns="">
          <p:sp>
            <p:nvSpPr>
              <p:cNvPr id="6" name="TextBox 5">
                <a:extLst>
                  <a:ext uri="{FF2B5EF4-FFF2-40B4-BE49-F238E27FC236}">
                    <a16:creationId xmlns:a16="http://schemas.microsoft.com/office/drawing/2014/main" id="{2C1402F1-92BA-454B-A7D4-72D43B4F851B}"/>
                  </a:ext>
                </a:extLst>
              </p:cNvPr>
              <p:cNvSpPr txBox="1">
                <a:spLocks noRot="1" noChangeAspect="1" noMove="1" noResize="1" noEditPoints="1" noAdjustHandles="1" noChangeArrowheads="1" noChangeShapeType="1" noTextEdit="1"/>
              </p:cNvSpPr>
              <p:nvPr/>
            </p:nvSpPr>
            <p:spPr>
              <a:xfrm>
                <a:off x="6718378" y="5160580"/>
                <a:ext cx="3247695" cy="646331"/>
              </a:xfrm>
              <a:prstGeom prst="rect">
                <a:avLst/>
              </a:prstGeom>
              <a:blipFill>
                <a:blip r:embed="rId4"/>
                <a:stretch>
                  <a:fillRect l="-1167" t="-1923" b="-13462"/>
                </a:stretch>
              </a:blipFill>
            </p:spPr>
            <p:txBody>
              <a:bodyPr/>
              <a:lstStyle/>
              <a:p>
                <a:r>
                  <a:rPr lang="en-US">
                    <a:noFill/>
                  </a:rPr>
                  <a:t> </a:t>
                </a:r>
              </a:p>
            </p:txBody>
          </p:sp>
        </mc:Fallback>
      </mc:AlternateContent>
    </p:spTree>
    <p:extLst>
      <p:ext uri="{BB962C8B-B14F-4D97-AF65-F5344CB8AC3E}">
        <p14:creationId xmlns:p14="http://schemas.microsoft.com/office/powerpoint/2010/main" val="2041861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55</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sp>
        <p:nvSpPr>
          <p:cNvPr id="36" name="Right Arrow 35"/>
          <p:cNvSpPr/>
          <p:nvPr/>
        </p:nvSpPr>
        <p:spPr>
          <a:xfrm>
            <a:off x="5852315" y="2704514"/>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40" name="Table 39"/>
          <p:cNvGraphicFramePr>
            <a:graphicFrameLocks noGrp="1"/>
          </p:cNvGraphicFramePr>
          <p:nvPr/>
        </p:nvGraphicFramePr>
        <p:xfrm>
          <a:off x="6795082" y="1868267"/>
          <a:ext cx="2757958" cy="296672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tc>
                  <a:txBody>
                    <a:bodyPr/>
                    <a:lstStyle/>
                    <a:p>
                      <a:r>
                        <a:rPr lang="en-US" dirty="0"/>
                        <a:t>60</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tc>
                  <a:txBody>
                    <a:bodyPr/>
                    <a:lstStyle/>
                    <a:p>
                      <a:r>
                        <a:rPr lang="en-US" dirty="0"/>
                        <a:t>94</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tc>
                  <a:txBody>
                    <a:bodyPr/>
                    <a:lstStyle/>
                    <a:p>
                      <a:r>
                        <a:rPr lang="en-US" dirty="0"/>
                        <a:t>88</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tc>
                  <a:txBody>
                    <a:bodyPr/>
                    <a:lstStyle/>
                    <a:p>
                      <a:r>
                        <a:rPr lang="en-US" dirty="0"/>
                        <a:t>98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tc>
                  <a:txBody>
                    <a:bodyPr/>
                    <a:lstStyle/>
                    <a:p>
                      <a:r>
                        <a:rPr lang="en-US" b="1" dirty="0"/>
                        <a:t>42</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tc>
                  <a:txBody>
                    <a:bodyPr/>
                    <a:lstStyle/>
                    <a:p>
                      <a:r>
                        <a:rPr lang="en-US" b="1" dirty="0"/>
                        <a:t>25</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en-US" b="1" dirty="0"/>
                        <a:t>62</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763000" y="2166610"/>
            <a:ext cx="901505" cy="2789703"/>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C90EA2D-6E37-3142-A23D-E86064C25CE1}"/>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0"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18" name="Rectangle 17">
                <a:extLst>
                  <a:ext uri="{FF2B5EF4-FFF2-40B4-BE49-F238E27FC236}">
                    <a16:creationId xmlns:a16="http://schemas.microsoft.com/office/drawing/2014/main" id="{2C90EA2D-6E37-3142-A23D-E86064C25CE1}"/>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1402F1-92BA-454B-A7D4-72D43B4F851B}"/>
                  </a:ext>
                </a:extLst>
              </p:cNvPr>
              <p:cNvSpPr txBox="1"/>
              <p:nvPr/>
            </p:nvSpPr>
            <p:spPr>
              <a:xfrm>
                <a:off x="6718378" y="5160580"/>
                <a:ext cx="3247695" cy="646331"/>
              </a:xfrm>
              <a:prstGeom prst="rect">
                <a:avLst/>
              </a:prstGeom>
              <a:noFill/>
            </p:spPr>
            <p:txBody>
              <a:bodyPr wrap="square" rtlCol="0">
                <a:spAutoFit/>
              </a:bodyPr>
              <a:lstStyle/>
              <a:p>
                <a:r>
                  <a:rPr lang="en-US" dirty="0"/>
                  <a:t>Create predicted values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oMath>
                </a14:m>
                <a:r>
                  <a:rPr lang="en-US" dirty="0"/>
                  <a:t> for all observations</a:t>
                </a:r>
              </a:p>
            </p:txBody>
          </p:sp>
        </mc:Choice>
        <mc:Fallback xmlns="">
          <p:sp>
            <p:nvSpPr>
              <p:cNvPr id="6" name="TextBox 5">
                <a:extLst>
                  <a:ext uri="{FF2B5EF4-FFF2-40B4-BE49-F238E27FC236}">
                    <a16:creationId xmlns:a16="http://schemas.microsoft.com/office/drawing/2014/main" id="{2C1402F1-92BA-454B-A7D4-72D43B4F851B}"/>
                  </a:ext>
                </a:extLst>
              </p:cNvPr>
              <p:cNvSpPr txBox="1">
                <a:spLocks noRot="1" noChangeAspect="1" noMove="1" noResize="1" noEditPoints="1" noAdjustHandles="1" noChangeArrowheads="1" noChangeShapeType="1" noTextEdit="1"/>
              </p:cNvSpPr>
              <p:nvPr/>
            </p:nvSpPr>
            <p:spPr>
              <a:xfrm>
                <a:off x="6718378" y="5160580"/>
                <a:ext cx="3247695" cy="646331"/>
              </a:xfrm>
              <a:prstGeom prst="rect">
                <a:avLst/>
              </a:prstGeom>
              <a:blipFill>
                <a:blip r:embed="rId4"/>
                <a:stretch>
                  <a:fillRect l="-1167" t="-1923" b="-1346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75A6987-C3B3-4567-B5FB-C9F0853EFAC7}"/>
              </a:ext>
            </a:extLst>
          </p:cNvPr>
          <p:cNvSpPr txBox="1"/>
          <p:nvPr/>
        </p:nvSpPr>
        <p:spPr>
          <a:xfrm>
            <a:off x="10451591" y="2966684"/>
            <a:ext cx="1536193" cy="923330"/>
          </a:xfrm>
          <a:prstGeom prst="rect">
            <a:avLst/>
          </a:prstGeom>
          <a:noFill/>
        </p:spPr>
        <p:txBody>
          <a:bodyPr wrap="square" rtlCol="0">
            <a:spAutoFit/>
          </a:bodyPr>
          <a:lstStyle/>
          <a:p>
            <a:r>
              <a:rPr lang="en-US" dirty="0"/>
              <a:t>This is ok… but we can do better…</a:t>
            </a:r>
          </a:p>
        </p:txBody>
      </p:sp>
    </p:spTree>
    <p:extLst>
      <p:ext uri="{BB962C8B-B14F-4D97-AF65-F5344CB8AC3E}">
        <p14:creationId xmlns:p14="http://schemas.microsoft.com/office/powerpoint/2010/main" val="92292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2C8F-3550-4068-AB01-97542DB8FEF4}"/>
              </a:ext>
            </a:extLst>
          </p:cNvPr>
          <p:cNvSpPr>
            <a:spLocks noGrp="1"/>
          </p:cNvSpPr>
          <p:nvPr>
            <p:ph type="title"/>
          </p:nvPr>
        </p:nvSpPr>
        <p:spPr/>
        <p:txBody>
          <a:bodyPr/>
          <a:lstStyle/>
          <a:p>
            <a:r>
              <a:rPr lang="en-US" dirty="0"/>
              <a:t>Hot deck Imputation</a:t>
            </a:r>
          </a:p>
        </p:txBody>
      </p:sp>
      <p:sp>
        <p:nvSpPr>
          <p:cNvPr id="3" name="Content Placeholder 2">
            <a:extLst>
              <a:ext uri="{FF2B5EF4-FFF2-40B4-BE49-F238E27FC236}">
                <a16:creationId xmlns:a16="http://schemas.microsoft.com/office/drawing/2014/main" id="{E3F2E025-4ED8-49D3-8BDA-886D3AD7B53F}"/>
              </a:ext>
            </a:extLst>
          </p:cNvPr>
          <p:cNvSpPr>
            <a:spLocks noGrp="1"/>
          </p:cNvSpPr>
          <p:nvPr>
            <p:ph idx="1"/>
          </p:nvPr>
        </p:nvSpPr>
        <p:spPr/>
        <p:txBody>
          <a:bodyPr/>
          <a:lstStyle/>
          <a:p>
            <a:r>
              <a:rPr lang="en-US" dirty="0"/>
              <a:t>Replace a missing value with a randomly chosen observed response from a “similar” unit. </a:t>
            </a:r>
          </a:p>
          <a:p>
            <a:endParaRPr lang="en-US" dirty="0"/>
          </a:p>
          <a:p>
            <a:endParaRPr lang="en-US" dirty="0"/>
          </a:p>
        </p:txBody>
      </p:sp>
      <p:sp>
        <p:nvSpPr>
          <p:cNvPr id="4" name="Slide Number Placeholder 3">
            <a:extLst>
              <a:ext uri="{FF2B5EF4-FFF2-40B4-BE49-F238E27FC236}">
                <a16:creationId xmlns:a16="http://schemas.microsoft.com/office/drawing/2014/main" id="{2522BD5B-1D9C-48F1-B45D-E7AD084F0E6A}"/>
              </a:ext>
            </a:extLst>
          </p:cNvPr>
          <p:cNvSpPr>
            <a:spLocks noGrp="1"/>
          </p:cNvSpPr>
          <p:nvPr>
            <p:ph type="sldNum" sz="quarter" idx="12"/>
          </p:nvPr>
        </p:nvSpPr>
        <p:spPr/>
        <p:txBody>
          <a:bodyPr/>
          <a:lstStyle/>
          <a:p>
            <a:fld id="{5ADE5962-1C11-E54A-AAC3-567244679C06}" type="slidenum">
              <a:rPr lang="en-US" smtClean="0"/>
              <a:t>56</a:t>
            </a:fld>
            <a:endParaRPr lang="en-US"/>
          </a:p>
        </p:txBody>
      </p:sp>
      <p:pic>
        <p:nvPicPr>
          <p:cNvPr id="6" name="Picture 5" descr="A screenshot of a cell phone&#10;&#10;Description automatically generated">
            <a:extLst>
              <a:ext uri="{FF2B5EF4-FFF2-40B4-BE49-F238E27FC236}">
                <a16:creationId xmlns:a16="http://schemas.microsoft.com/office/drawing/2014/main" id="{E001045E-AD0A-4CDB-B472-2510D9A7558A}"/>
              </a:ext>
            </a:extLst>
          </p:cNvPr>
          <p:cNvPicPr>
            <a:picLocks noChangeAspect="1"/>
          </p:cNvPicPr>
          <p:nvPr/>
        </p:nvPicPr>
        <p:blipFill rotWithShape="1">
          <a:blip r:embed="rId2"/>
          <a:srcRect b="56903"/>
          <a:stretch/>
        </p:blipFill>
        <p:spPr>
          <a:xfrm>
            <a:off x="3918488" y="2850520"/>
            <a:ext cx="4355024" cy="2955636"/>
          </a:xfrm>
          <a:prstGeom prst="rect">
            <a:avLst/>
          </a:prstGeom>
        </p:spPr>
      </p:pic>
      <p:sp>
        <p:nvSpPr>
          <p:cNvPr id="7" name="TextBox 6">
            <a:extLst>
              <a:ext uri="{FF2B5EF4-FFF2-40B4-BE49-F238E27FC236}">
                <a16:creationId xmlns:a16="http://schemas.microsoft.com/office/drawing/2014/main" id="{AC8D109D-A86A-4F3E-BBFC-23463B50FB5A}"/>
              </a:ext>
            </a:extLst>
          </p:cNvPr>
          <p:cNvSpPr txBox="1"/>
          <p:nvPr/>
        </p:nvSpPr>
        <p:spPr>
          <a:xfrm>
            <a:off x="0" y="6355844"/>
            <a:ext cx="9504218" cy="461665"/>
          </a:xfrm>
          <a:prstGeom prst="rect">
            <a:avLst/>
          </a:prstGeom>
          <a:noFill/>
        </p:spPr>
        <p:txBody>
          <a:bodyPr wrap="square" rtlCol="0">
            <a:spAutoFit/>
          </a:bodyPr>
          <a:lstStyle/>
          <a:p>
            <a:r>
              <a:rPr lang="en-US" sz="1200" dirty="0"/>
              <a:t>Image from ”</a:t>
            </a:r>
            <a:r>
              <a:rPr lang="en-US" sz="1200" i="1" dirty="0"/>
              <a:t>Handling missing rows in multi-omics data integration: multiple imputation in multiple factor analysis framework</a:t>
            </a:r>
            <a:r>
              <a:rPr lang="en-US" sz="1200" dirty="0"/>
              <a:t>” . </a:t>
            </a:r>
            <a:r>
              <a:rPr lang="en-US" sz="1200" dirty="0" err="1"/>
              <a:t>Voillet</a:t>
            </a:r>
            <a:r>
              <a:rPr lang="en-US" sz="1200" dirty="0"/>
              <a:t>, V., </a:t>
            </a:r>
            <a:r>
              <a:rPr lang="en-US" sz="1200" dirty="0" err="1"/>
              <a:t>Besse</a:t>
            </a:r>
            <a:r>
              <a:rPr lang="en-US" sz="1200" dirty="0"/>
              <a:t>, P., </a:t>
            </a:r>
            <a:r>
              <a:rPr lang="en-US" sz="1200" dirty="0" err="1"/>
              <a:t>Liaubet</a:t>
            </a:r>
            <a:r>
              <a:rPr lang="en-US" sz="1200" dirty="0"/>
              <a:t>, L. et al. BMC Bioinformatics (2016) 17: 402. </a:t>
            </a:r>
            <a:r>
              <a:rPr lang="en-US" sz="1200" dirty="0">
                <a:hlinkClick r:id="rId3"/>
              </a:rPr>
              <a:t>https://doi.org/10.1186/s12859-016-1273-5</a:t>
            </a:r>
            <a:endParaRPr lang="en-US" sz="1200" dirty="0"/>
          </a:p>
        </p:txBody>
      </p:sp>
      <p:pic>
        <p:nvPicPr>
          <p:cNvPr id="8" name="Picture 7">
            <a:extLst>
              <a:ext uri="{FF2B5EF4-FFF2-40B4-BE49-F238E27FC236}">
                <a16:creationId xmlns:a16="http://schemas.microsoft.com/office/drawing/2014/main" id="{A0155267-8AC4-4E3D-B500-507521AACF92}"/>
              </a:ext>
            </a:extLst>
          </p:cNvPr>
          <p:cNvPicPr>
            <a:picLocks noChangeAspect="1"/>
          </p:cNvPicPr>
          <p:nvPr/>
        </p:nvPicPr>
        <p:blipFill>
          <a:blip r:embed="rId4"/>
          <a:stretch>
            <a:fillRect/>
          </a:stretch>
        </p:blipFill>
        <p:spPr>
          <a:xfrm>
            <a:off x="9238357" y="3604438"/>
            <a:ext cx="1930400" cy="1447800"/>
          </a:xfrm>
          <a:prstGeom prst="rect">
            <a:avLst/>
          </a:prstGeom>
        </p:spPr>
      </p:pic>
    </p:spTree>
    <p:extLst>
      <p:ext uri="{BB962C8B-B14F-4D97-AF65-F5344CB8AC3E}">
        <p14:creationId xmlns:p14="http://schemas.microsoft.com/office/powerpoint/2010/main" val="2075091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57</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sp>
        <p:nvSpPr>
          <p:cNvPr id="36" name="Right Arrow 35"/>
          <p:cNvSpPr/>
          <p:nvPr/>
        </p:nvSpPr>
        <p:spPr>
          <a:xfrm>
            <a:off x="5852315" y="2704514"/>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40" name="Table 39"/>
          <p:cNvGraphicFramePr>
            <a:graphicFrameLocks noGrp="1"/>
          </p:cNvGraphicFramePr>
          <p:nvPr/>
        </p:nvGraphicFramePr>
        <p:xfrm>
          <a:off x="6795082" y="1868267"/>
          <a:ext cx="2757958" cy="296672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tc>
                  <a:txBody>
                    <a:bodyPr/>
                    <a:lstStyle/>
                    <a:p>
                      <a:r>
                        <a:rPr lang="en-US" dirty="0"/>
                        <a:t>60</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tc>
                  <a:txBody>
                    <a:bodyPr/>
                    <a:lstStyle/>
                    <a:p>
                      <a:r>
                        <a:rPr lang="en-US" dirty="0"/>
                        <a:t>94</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tc>
                  <a:txBody>
                    <a:bodyPr/>
                    <a:lstStyle/>
                    <a:p>
                      <a:r>
                        <a:rPr lang="en-US" dirty="0"/>
                        <a:t>88</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tc>
                  <a:txBody>
                    <a:bodyPr/>
                    <a:lstStyle/>
                    <a:p>
                      <a:r>
                        <a:rPr lang="en-US" dirty="0"/>
                        <a:t>98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tc>
                  <a:txBody>
                    <a:bodyPr/>
                    <a:lstStyle/>
                    <a:p>
                      <a:r>
                        <a:rPr lang="en-US" b="1" dirty="0"/>
                        <a:t>42</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tc>
                  <a:txBody>
                    <a:bodyPr/>
                    <a:lstStyle/>
                    <a:p>
                      <a:r>
                        <a:rPr lang="en-US" b="1" dirty="0"/>
                        <a:t>25</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en-US" b="1" dirty="0"/>
                        <a:t>62</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96222" y="4403187"/>
            <a:ext cx="2968283" cy="534573"/>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763000" y="2166610"/>
            <a:ext cx="901505" cy="1610715"/>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2BDBAF2-2987-DF43-9978-E83111B8C2B9}"/>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18" name="Rectangle 17">
                <a:extLst>
                  <a:ext uri="{FF2B5EF4-FFF2-40B4-BE49-F238E27FC236}">
                    <a16:creationId xmlns:a16="http://schemas.microsoft.com/office/drawing/2014/main" id="{22BDBAF2-2987-DF43-9978-E83111B8C2B9}"/>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3"/>
                <a:stretch>
                  <a:fillRect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307E982-1FB4-EB4C-8F93-BBA8527D5F87}"/>
              </a:ext>
            </a:extLst>
          </p:cNvPr>
          <p:cNvSpPr txBox="1"/>
          <p:nvPr/>
        </p:nvSpPr>
        <p:spPr>
          <a:xfrm>
            <a:off x="6696222" y="5240456"/>
            <a:ext cx="3174124" cy="646331"/>
          </a:xfrm>
          <a:prstGeom prst="rect">
            <a:avLst/>
          </a:prstGeom>
          <a:noFill/>
        </p:spPr>
        <p:txBody>
          <a:bodyPr wrap="square" rtlCol="0">
            <a:spAutoFit/>
          </a:bodyPr>
          <a:lstStyle/>
          <a:p>
            <a:r>
              <a:rPr lang="en-US" dirty="0"/>
              <a:t>Records are matched on how close predictions are</a:t>
            </a:r>
          </a:p>
        </p:txBody>
      </p:sp>
    </p:spTree>
    <p:extLst>
      <p:ext uri="{BB962C8B-B14F-4D97-AF65-F5344CB8AC3E}">
        <p14:creationId xmlns:p14="http://schemas.microsoft.com/office/powerpoint/2010/main" val="919454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58</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sp>
        <p:nvSpPr>
          <p:cNvPr id="36" name="Right Arrow 35"/>
          <p:cNvSpPr/>
          <p:nvPr/>
        </p:nvSpPr>
        <p:spPr>
          <a:xfrm>
            <a:off x="5852315" y="2704514"/>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40" name="Table 39"/>
          <p:cNvGraphicFramePr>
            <a:graphicFrameLocks noGrp="1"/>
          </p:cNvGraphicFramePr>
          <p:nvPr/>
        </p:nvGraphicFramePr>
        <p:xfrm>
          <a:off x="6795082" y="1868267"/>
          <a:ext cx="2757958" cy="296672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tc>
                  <a:txBody>
                    <a:bodyPr/>
                    <a:lstStyle/>
                    <a:p>
                      <a:r>
                        <a:rPr lang="en-US" dirty="0"/>
                        <a:t>60</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tc>
                  <a:txBody>
                    <a:bodyPr/>
                    <a:lstStyle/>
                    <a:p>
                      <a:r>
                        <a:rPr lang="en-US" dirty="0"/>
                        <a:t>94</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tc>
                  <a:txBody>
                    <a:bodyPr/>
                    <a:lstStyle/>
                    <a:p>
                      <a:r>
                        <a:rPr lang="en-US" dirty="0"/>
                        <a:t>88</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tc>
                  <a:txBody>
                    <a:bodyPr/>
                    <a:lstStyle/>
                    <a:p>
                      <a:r>
                        <a:rPr lang="en-US" dirty="0"/>
                        <a:t>98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tc>
                  <a:txBody>
                    <a:bodyPr/>
                    <a:lstStyle/>
                    <a:p>
                      <a:r>
                        <a:rPr lang="en-US" b="1" dirty="0"/>
                        <a:t>42</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tc>
                  <a:txBody>
                    <a:bodyPr/>
                    <a:lstStyle/>
                    <a:p>
                      <a:r>
                        <a:rPr lang="en-US" b="1" dirty="0"/>
                        <a:t>25</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en-US" b="1" dirty="0"/>
                        <a:t>62</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96222" y="4403187"/>
            <a:ext cx="2968283" cy="534573"/>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1156187582"/>
              </p:ext>
            </p:extLst>
          </p:nvPr>
        </p:nvGraphicFramePr>
        <p:xfrm>
          <a:off x="946661" y="5726772"/>
          <a:ext cx="2757958" cy="37084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b="0" dirty="0">
                          <a:solidFill>
                            <a:schemeClr val="bg1"/>
                          </a:solidFill>
                        </a:rPr>
                        <a:t>3243</a:t>
                      </a:r>
                    </a:p>
                  </a:txBody>
                  <a:tcPr>
                    <a:solidFill>
                      <a:schemeClr val="accent1">
                        <a:lumMod val="40000"/>
                        <a:lumOff val="60000"/>
                      </a:schemeClr>
                    </a:solidFill>
                  </a:tcPr>
                </a:tc>
                <a:tc>
                  <a:txBody>
                    <a:bodyPr/>
                    <a:lstStyle/>
                    <a:p>
                      <a:r>
                        <a:rPr lang="en-US" b="0" dirty="0">
                          <a:solidFill>
                            <a:schemeClr val="bg1"/>
                          </a:solidFill>
                        </a:rPr>
                        <a:t>34</a:t>
                      </a:r>
                    </a:p>
                  </a:txBody>
                  <a:tcPr>
                    <a:solidFill>
                      <a:schemeClr val="accent1">
                        <a:lumMod val="40000"/>
                        <a:lumOff val="60000"/>
                      </a:schemeClr>
                    </a:solidFill>
                  </a:tcPr>
                </a:tc>
                <a:tc>
                  <a:txBody>
                    <a:bodyPr/>
                    <a:lstStyle/>
                    <a:p>
                      <a:r>
                        <a:rPr lang="en-US" b="1" dirty="0">
                          <a:solidFill>
                            <a:schemeClr val="bg1"/>
                          </a:solidFill>
                        </a:rPr>
                        <a:t>NA</a:t>
                      </a:r>
                    </a:p>
                  </a:txBody>
                  <a:tcPr>
                    <a:solidFill>
                      <a:schemeClr val="accent1">
                        <a:lumMod val="40000"/>
                        <a:lumOff val="60000"/>
                      </a:schemeClr>
                    </a:solidFill>
                  </a:tcPr>
                </a:tc>
                <a:tc>
                  <a:txBody>
                    <a:bodyPr/>
                    <a:lstStyle/>
                    <a:p>
                      <a:r>
                        <a:rPr lang="en-US" b="1" dirty="0">
                          <a:solidFill>
                            <a:schemeClr val="bg1"/>
                          </a:solidFill>
                        </a:rPr>
                        <a:t>62</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8" name="Rectangle 37"/>
          <p:cNvSpPr/>
          <p:nvPr/>
        </p:nvSpPr>
        <p:spPr>
          <a:xfrm>
            <a:off x="841498" y="5644905"/>
            <a:ext cx="2968283" cy="534573"/>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612652618"/>
              </p:ext>
            </p:extLst>
          </p:nvPr>
        </p:nvGraphicFramePr>
        <p:xfrm>
          <a:off x="6448934" y="5298791"/>
          <a:ext cx="1224076" cy="1112520"/>
        </p:xfrm>
        <a:graphic>
          <a:graphicData uri="http://schemas.openxmlformats.org/drawingml/2006/table">
            <a:tbl>
              <a:tblPr firstRow="1" bandRow="1">
                <a:tableStyleId>{5C22544A-7EE6-4342-B048-85BDC9FD1C3A}</a:tableStyleId>
              </a:tblPr>
              <a:tblGrid>
                <a:gridCol w="612038">
                  <a:extLst>
                    <a:ext uri="{9D8B030D-6E8A-4147-A177-3AD203B41FA5}">
                      <a16:colId xmlns:a16="http://schemas.microsoft.com/office/drawing/2014/main" val="20000"/>
                    </a:ext>
                  </a:extLst>
                </a:gridCol>
                <a:gridCol w="612038">
                  <a:extLst>
                    <a:ext uri="{9D8B030D-6E8A-4147-A177-3AD203B41FA5}">
                      <a16:colId xmlns:a16="http://schemas.microsoft.com/office/drawing/2014/main" val="20001"/>
                    </a:ext>
                  </a:extLst>
                </a:gridCol>
              </a:tblGrid>
              <a:tr h="370840">
                <a:tc>
                  <a:txBody>
                    <a:bodyPr/>
                    <a:lstStyle/>
                    <a:p>
                      <a:r>
                        <a:rPr lang="en-US" b="0" dirty="0">
                          <a:solidFill>
                            <a:schemeClr val="bg1"/>
                          </a:solidFill>
                        </a:rPr>
                        <a:t>67</a:t>
                      </a:r>
                    </a:p>
                  </a:txBody>
                  <a:tcPr>
                    <a:solidFill>
                      <a:schemeClr val="accent6">
                        <a:lumMod val="60000"/>
                        <a:lumOff val="40000"/>
                      </a:schemeClr>
                    </a:solidFill>
                  </a:tcPr>
                </a:tc>
                <a:tc>
                  <a:txBody>
                    <a:bodyPr/>
                    <a:lstStyle/>
                    <a:p>
                      <a:r>
                        <a:rPr lang="en-US" b="0" dirty="0">
                          <a:solidFill>
                            <a:schemeClr val="bg1"/>
                          </a:solidFill>
                        </a:rPr>
                        <a:t>60</a:t>
                      </a:r>
                    </a:p>
                  </a:txBody>
                  <a:tcPr>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r>
                        <a:rPr lang="en-US" b="0" dirty="0">
                          <a:solidFill>
                            <a:schemeClr val="bg1"/>
                          </a:solidFill>
                        </a:rPr>
                        <a:t>89</a:t>
                      </a:r>
                    </a:p>
                  </a:txBody>
                  <a:tcPr>
                    <a:solidFill>
                      <a:schemeClr val="accent6">
                        <a:lumMod val="60000"/>
                        <a:lumOff val="40000"/>
                      </a:schemeClr>
                    </a:solidFill>
                  </a:tcPr>
                </a:tc>
                <a:tc>
                  <a:txBody>
                    <a:bodyPr/>
                    <a:lstStyle/>
                    <a:p>
                      <a:r>
                        <a:rPr lang="en-US" b="0" dirty="0">
                          <a:solidFill>
                            <a:schemeClr val="bg1"/>
                          </a:solidFill>
                        </a:rPr>
                        <a:t>94</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b="0" dirty="0">
                          <a:solidFill>
                            <a:schemeClr val="bg1"/>
                          </a:solidFill>
                        </a:rPr>
                        <a:t>100</a:t>
                      </a:r>
                    </a:p>
                  </a:txBody>
                  <a:tcPr>
                    <a:solidFill>
                      <a:schemeClr val="accent6">
                        <a:lumMod val="60000"/>
                        <a:lumOff val="40000"/>
                      </a:schemeClr>
                    </a:solidFill>
                  </a:tcPr>
                </a:tc>
                <a:tc>
                  <a:txBody>
                    <a:bodyPr/>
                    <a:lstStyle/>
                    <a:p>
                      <a:r>
                        <a:rPr lang="en-US" b="0" dirty="0">
                          <a:solidFill>
                            <a:schemeClr val="bg1"/>
                          </a:solidFill>
                        </a:rPr>
                        <a:t>88</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3" name="TextBox 42"/>
              <p:cNvSpPr txBox="1"/>
              <p:nvPr/>
            </p:nvSpPr>
            <p:spPr>
              <a:xfrm>
                <a:off x="4516659" y="5298791"/>
                <a:ext cx="1225400" cy="1107996"/>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𝑘</m:t>
                      </m:r>
                      <m:r>
                        <a:rPr lang="en-US" sz="3600" b="0" i="1" smtClean="0">
                          <a:latin typeface="Cambria Math" charset="0"/>
                        </a:rPr>
                        <m:t>=3</m:t>
                      </m:r>
                    </m:oMath>
                  </m:oMathPara>
                </a14:m>
                <a:endParaRPr lang="en-US" sz="3600" b="0" i="1" dirty="0">
                  <a:latin typeface="Cambria Math" charset="0"/>
                </a:endParaRPr>
              </a:p>
              <a:p>
                <a:pPr/>
                <a14:m>
                  <m:oMathPara xmlns:m="http://schemas.openxmlformats.org/officeDocument/2006/math">
                    <m:oMathParaPr>
                      <m:jc m:val="centerGroup"/>
                    </m:oMathParaPr>
                    <m:oMath xmlns:m="http://schemas.openxmlformats.org/officeDocument/2006/math">
                      <m:r>
                        <a:rPr lang="en-US" sz="3600" b="0" i="1" smtClean="0">
                          <a:latin typeface="Cambria Math" charset="0"/>
                          <a:ea typeface="Cambria Math" charset="0"/>
                          <a:cs typeface="Cambria Math" charset="0"/>
                        </a:rPr>
                        <m:t> </m:t>
                      </m:r>
                      <m:sSub>
                        <m:sSubPr>
                          <m:ctrlPr>
                            <a:rPr lang="en-US" sz="3600" b="0" i="1" smtClean="0">
                              <a:latin typeface="Cambria Math" panose="02040503050406030204" pitchFamily="18" charset="0"/>
                              <a:ea typeface="Cambria Math" charset="0"/>
                              <a:cs typeface="Cambria Math" charset="0"/>
                            </a:rPr>
                          </m:ctrlPr>
                        </m:sSubPr>
                        <m:e>
                          <m:r>
                            <a:rPr lang="en-US" sz="3600" b="0" i="1" smtClean="0">
                              <a:latin typeface="Cambria Math" charset="0"/>
                              <a:ea typeface="Cambria Math" charset="0"/>
                              <a:cs typeface="Cambria Math" charset="0"/>
                            </a:rPr>
                            <m:t>∆</m:t>
                          </m:r>
                        </m:e>
                        <m:sub>
                          <m:r>
                            <a:rPr lang="en-US" sz="3600" b="0" i="1" smtClean="0">
                              <a:latin typeface="Cambria Math" charset="0"/>
                              <a:ea typeface="Cambria Math" charset="0"/>
                              <a:cs typeface="Cambria Math" charset="0"/>
                            </a:rPr>
                            <m:t>𝑚𝑖𝑛</m:t>
                          </m:r>
                        </m:sub>
                      </m:sSub>
                    </m:oMath>
                  </m:oMathPara>
                </a14:m>
                <a:endParaRPr lang="en-US" sz="3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516659" y="5298791"/>
                <a:ext cx="1225400" cy="1107996"/>
              </a:xfrm>
              <a:prstGeom prst="rect">
                <a:avLst/>
              </a:prstGeom>
              <a:blipFill rotWithShape="0">
                <a:blip r:embed="rId3"/>
                <a:stretch>
                  <a:fillRect/>
                </a:stretch>
              </a:blipFill>
              <a:ln>
                <a:noFill/>
              </a:ln>
            </p:spPr>
            <p:txBody>
              <a:bodyPr/>
              <a:lstStyle/>
              <a:p>
                <a:r>
                  <a:rPr lang="en-US">
                    <a:noFill/>
                  </a:rPr>
                  <a:t> </a:t>
                </a:r>
              </a:p>
            </p:txBody>
          </p:sp>
        </mc:Fallback>
      </mc:AlternateContent>
      <p:sp>
        <p:nvSpPr>
          <p:cNvPr id="45" name="Rectangle 44"/>
          <p:cNvSpPr/>
          <p:nvPr/>
        </p:nvSpPr>
        <p:spPr>
          <a:xfrm>
            <a:off x="8763000" y="2166610"/>
            <a:ext cx="901505" cy="1610715"/>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3905558" y="5572243"/>
            <a:ext cx="505939" cy="69540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5793897" y="5563621"/>
            <a:ext cx="505939" cy="69540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DA8B435-8C9C-3645-AB20-F947DDA3D73F}"/>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24" name="Rectangle 23">
                <a:extLst>
                  <a:ext uri="{FF2B5EF4-FFF2-40B4-BE49-F238E27FC236}">
                    <a16:creationId xmlns:a16="http://schemas.microsoft.com/office/drawing/2014/main" id="{8DA8B435-8C9C-3645-AB20-F947DDA3D73F}"/>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4"/>
                <a:stretch>
                  <a:fillRect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C0B3805-A8D1-A849-AAC2-2D616163FA6E}"/>
              </a:ext>
            </a:extLst>
          </p:cNvPr>
          <p:cNvSpPr txBox="1"/>
          <p:nvPr/>
        </p:nvSpPr>
        <p:spPr>
          <a:xfrm>
            <a:off x="8362792" y="5441406"/>
            <a:ext cx="2336739" cy="923330"/>
          </a:xfrm>
          <a:prstGeom prst="rect">
            <a:avLst/>
          </a:prstGeom>
          <a:noFill/>
        </p:spPr>
        <p:txBody>
          <a:bodyPr wrap="square" rtlCol="0">
            <a:spAutoFit/>
          </a:bodyPr>
          <a:lstStyle/>
          <a:p>
            <a:r>
              <a:rPr lang="en-US" dirty="0"/>
              <a:t>Donor pool consists of the k closest predictions</a:t>
            </a:r>
          </a:p>
        </p:txBody>
      </p:sp>
    </p:spTree>
    <p:extLst>
      <p:ext uri="{BB962C8B-B14F-4D97-AF65-F5344CB8AC3E}">
        <p14:creationId xmlns:p14="http://schemas.microsoft.com/office/powerpoint/2010/main" val="1615216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59</a:t>
            </a:fld>
            <a:endParaRPr lang="en-US"/>
          </a:p>
        </p:txBody>
      </p:sp>
      <p:grpSp>
        <p:nvGrpSpPr>
          <p:cNvPr id="28" name="Group 27"/>
          <p:cNvGrpSpPr/>
          <p:nvPr/>
        </p:nvGrpSpPr>
        <p:grpSpPr>
          <a:xfrm>
            <a:off x="563271" y="2236950"/>
            <a:ext cx="1828800" cy="1853472"/>
            <a:chOff x="4318936" y="1857122"/>
            <a:chExt cx="1828800" cy="1853472"/>
          </a:xfrm>
        </p:grpSpPr>
        <p:sp>
          <p:nvSpPr>
            <p:cNvPr id="29" name="Rectangle 28"/>
            <p:cNvSpPr/>
            <p:nvPr/>
          </p:nvSpPr>
          <p:spPr>
            <a:xfrm>
              <a:off x="4318936" y="1857122"/>
              <a:ext cx="1828800" cy="1828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600292" y="2011866"/>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00292" y="3383466"/>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18936" y="2586856"/>
              <a:ext cx="308098" cy="369332"/>
            </a:xfrm>
            <a:prstGeom prst="rect">
              <a:avLst/>
            </a:prstGeom>
            <a:noFill/>
          </p:spPr>
          <p:txBody>
            <a:bodyPr wrap="none" rtlCol="0">
              <a:spAutoFit/>
            </a:bodyPr>
            <a:lstStyle/>
            <a:p>
              <a:r>
                <a:rPr lang="en-US" dirty="0"/>
                <a:t>y</a:t>
              </a:r>
            </a:p>
          </p:txBody>
        </p:sp>
        <p:sp>
          <p:nvSpPr>
            <p:cNvPr id="33" name="TextBox 32"/>
            <p:cNvSpPr txBox="1"/>
            <p:nvPr/>
          </p:nvSpPr>
          <p:spPr>
            <a:xfrm>
              <a:off x="5099771" y="3341262"/>
              <a:ext cx="295274" cy="369332"/>
            </a:xfrm>
            <a:prstGeom prst="rect">
              <a:avLst/>
            </a:prstGeom>
            <a:noFill/>
          </p:spPr>
          <p:txBody>
            <a:bodyPr wrap="none" rtlCol="0">
              <a:spAutoFit/>
            </a:bodyPr>
            <a:lstStyle/>
            <a:p>
              <a:r>
                <a:rPr lang="en-US" dirty="0"/>
                <a:t>x</a:t>
              </a:r>
            </a:p>
          </p:txBody>
        </p:sp>
        <p:cxnSp>
          <p:nvCxnSpPr>
            <p:cNvPr id="34" name="Straight Connector 33"/>
            <p:cNvCxnSpPr/>
            <p:nvPr/>
          </p:nvCxnSpPr>
          <p:spPr>
            <a:xfrm flipH="1">
              <a:off x="4627034" y="2159655"/>
              <a:ext cx="1084637" cy="99049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766639" y="2045130"/>
                  <a:ext cx="60542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𝛽</m:t>
                            </m:r>
                          </m:e>
                          <m:sup>
                            <m:r>
                              <a:rPr lang="en-US" sz="3600" b="0" i="1" smtClean="0">
                                <a:latin typeface="Cambria Math" charset="0"/>
                                <a:ea typeface="Cambria Math" charset="0"/>
                                <a:cs typeface="Cambria Math" charset="0"/>
                              </a:rPr>
                              <m:t>∗</m:t>
                            </m:r>
                          </m:sup>
                        </m:sSup>
                      </m:oMath>
                    </m:oMathPara>
                  </a14:m>
                  <a:endParaRPr lang="en-US" sz="3600" dirty="0">
                    <a:solidFill>
                      <a:schemeClr val="accent6">
                        <a:lumMod val="60000"/>
                        <a:lumOff val="40000"/>
                      </a:schemeClr>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66639" y="2045130"/>
                  <a:ext cx="605422" cy="553998"/>
                </a:xfrm>
                <a:prstGeom prst="rect">
                  <a:avLst/>
                </a:prstGeom>
                <a:blipFill rotWithShape="0">
                  <a:blip r:embed="rId2"/>
                  <a:stretch>
                    <a:fillRect/>
                  </a:stretch>
                </a:blipFill>
                <a:ln>
                  <a:noFill/>
                </a:ln>
              </p:spPr>
              <p:txBody>
                <a:bodyPr/>
                <a:lstStyle/>
                <a:p>
                  <a:r>
                    <a:rPr lang="en-US">
                      <a:noFill/>
                    </a:rPr>
                    <a:t> </a:t>
                  </a:r>
                </a:p>
              </p:txBody>
            </p:sp>
          </mc:Fallback>
        </mc:AlternateContent>
      </p:grpSp>
      <p:sp>
        <p:nvSpPr>
          <p:cNvPr id="36" name="Right Arrow 35"/>
          <p:cNvSpPr/>
          <p:nvPr/>
        </p:nvSpPr>
        <p:spPr>
          <a:xfrm>
            <a:off x="5852315" y="2704514"/>
            <a:ext cx="661181" cy="1294227"/>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nvGraphicFramePr>
        <p:xfrm>
          <a:off x="3584921" y="1868268"/>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40" name="Table 39"/>
          <p:cNvGraphicFramePr>
            <a:graphicFrameLocks noGrp="1"/>
          </p:cNvGraphicFramePr>
          <p:nvPr/>
        </p:nvGraphicFramePr>
        <p:xfrm>
          <a:off x="6795082" y="1868267"/>
          <a:ext cx="2757958" cy="296672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tc>
                  <a:txBody>
                    <a:bodyPr/>
                    <a:lstStyle/>
                    <a:p>
                      <a:r>
                        <a:rPr lang="en-US" dirty="0"/>
                        <a:t>60</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tc>
                  <a:txBody>
                    <a:bodyPr/>
                    <a:lstStyle/>
                    <a:p>
                      <a:r>
                        <a:rPr lang="en-US" dirty="0"/>
                        <a:t>94</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tc>
                  <a:txBody>
                    <a:bodyPr/>
                    <a:lstStyle/>
                    <a:p>
                      <a:r>
                        <a:rPr lang="en-US" dirty="0"/>
                        <a:t>88</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tc>
                  <a:txBody>
                    <a:bodyPr/>
                    <a:lstStyle/>
                    <a:p>
                      <a:r>
                        <a:rPr lang="en-US" dirty="0"/>
                        <a:t>98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tc>
                  <a:txBody>
                    <a:bodyPr/>
                    <a:lstStyle/>
                    <a:p>
                      <a:r>
                        <a:rPr lang="en-US" b="1" dirty="0"/>
                        <a:t>42</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tc>
                  <a:txBody>
                    <a:bodyPr/>
                    <a:lstStyle/>
                    <a:p>
                      <a:r>
                        <a:rPr lang="en-US" b="1" dirty="0"/>
                        <a:t>25</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tc>
                  <a:txBody>
                    <a:bodyPr/>
                    <a:lstStyle/>
                    <a:p>
                      <a:r>
                        <a:rPr lang="en-US" b="1" dirty="0"/>
                        <a:t>62</a:t>
                      </a:r>
                    </a:p>
                  </a:txBody>
                  <a:tcPr/>
                </a:tc>
                <a:extLst>
                  <a:ext uri="{0D108BD9-81ED-4DB2-BD59-A6C34878D82A}">
                    <a16:rowId xmlns:a16="http://schemas.microsoft.com/office/drawing/2014/main" val="10007"/>
                  </a:ext>
                </a:extLst>
              </a:tr>
            </a:tbl>
          </a:graphicData>
        </a:graphic>
      </p:graphicFrame>
      <p:sp>
        <p:nvSpPr>
          <p:cNvPr id="3" name="Cross 2"/>
          <p:cNvSpPr/>
          <p:nvPr/>
        </p:nvSpPr>
        <p:spPr>
          <a:xfrm>
            <a:off x="2588134" y="2791613"/>
            <a:ext cx="773723" cy="754406"/>
          </a:xfrm>
          <a:prstGeom prst="plus">
            <a:avLst>
              <a:gd name="adj" fmla="val 3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96222" y="4403187"/>
            <a:ext cx="2968283" cy="534573"/>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nvGraphicFramePr>
        <p:xfrm>
          <a:off x="946661" y="5726772"/>
          <a:ext cx="2757958" cy="370840"/>
        </p:xfrm>
        <a:graphic>
          <a:graphicData uri="http://schemas.openxmlformats.org/drawingml/2006/table">
            <a:tbl>
              <a:tblPr firstRow="1" bandRow="1">
                <a:tableStyleId>{5C22544A-7EE6-4342-B048-85BDC9FD1C3A}</a:tableStyleId>
              </a:tblPr>
              <a:tblGrid>
                <a:gridCol w="762765">
                  <a:extLst>
                    <a:ext uri="{9D8B030D-6E8A-4147-A177-3AD203B41FA5}">
                      <a16:colId xmlns:a16="http://schemas.microsoft.com/office/drawing/2014/main" val="20000"/>
                    </a:ext>
                  </a:extLst>
                </a:gridCol>
                <a:gridCol w="604911">
                  <a:extLst>
                    <a:ext uri="{9D8B030D-6E8A-4147-A177-3AD203B41FA5}">
                      <a16:colId xmlns:a16="http://schemas.microsoft.com/office/drawing/2014/main" val="20001"/>
                    </a:ext>
                  </a:extLst>
                </a:gridCol>
                <a:gridCol w="661182">
                  <a:extLst>
                    <a:ext uri="{9D8B030D-6E8A-4147-A177-3AD203B41FA5}">
                      <a16:colId xmlns:a16="http://schemas.microsoft.com/office/drawing/2014/main" val="20002"/>
                    </a:ext>
                  </a:extLst>
                </a:gridCol>
                <a:gridCol w="729100">
                  <a:extLst>
                    <a:ext uri="{9D8B030D-6E8A-4147-A177-3AD203B41FA5}">
                      <a16:colId xmlns:a16="http://schemas.microsoft.com/office/drawing/2014/main" val="20003"/>
                    </a:ext>
                  </a:extLst>
                </a:gridCol>
              </a:tblGrid>
              <a:tr h="370840">
                <a:tc>
                  <a:txBody>
                    <a:bodyPr/>
                    <a:lstStyle/>
                    <a:p>
                      <a:r>
                        <a:rPr lang="en-US" b="0" dirty="0">
                          <a:solidFill>
                            <a:schemeClr val="bg1"/>
                          </a:solidFill>
                        </a:rPr>
                        <a:t>3243</a:t>
                      </a:r>
                    </a:p>
                  </a:txBody>
                  <a:tcPr>
                    <a:solidFill>
                      <a:schemeClr val="accent1">
                        <a:lumMod val="40000"/>
                        <a:lumOff val="60000"/>
                      </a:schemeClr>
                    </a:solidFill>
                  </a:tcPr>
                </a:tc>
                <a:tc>
                  <a:txBody>
                    <a:bodyPr/>
                    <a:lstStyle/>
                    <a:p>
                      <a:r>
                        <a:rPr lang="en-US" b="0" dirty="0">
                          <a:solidFill>
                            <a:schemeClr val="bg1"/>
                          </a:solidFill>
                        </a:rPr>
                        <a:t>34</a:t>
                      </a:r>
                    </a:p>
                  </a:txBody>
                  <a:tcPr>
                    <a:solidFill>
                      <a:schemeClr val="accent1">
                        <a:lumMod val="40000"/>
                        <a:lumOff val="60000"/>
                      </a:schemeClr>
                    </a:solidFill>
                  </a:tcPr>
                </a:tc>
                <a:tc>
                  <a:txBody>
                    <a:bodyPr/>
                    <a:lstStyle/>
                    <a:p>
                      <a:r>
                        <a:rPr lang="en-US" b="1" dirty="0">
                          <a:solidFill>
                            <a:schemeClr val="bg1"/>
                          </a:solidFill>
                        </a:rPr>
                        <a:t>NA</a:t>
                      </a:r>
                    </a:p>
                  </a:txBody>
                  <a:tcPr>
                    <a:solidFill>
                      <a:schemeClr val="accent1">
                        <a:lumMod val="40000"/>
                        <a:lumOff val="60000"/>
                      </a:schemeClr>
                    </a:solidFill>
                  </a:tcPr>
                </a:tc>
                <a:tc>
                  <a:txBody>
                    <a:bodyPr/>
                    <a:lstStyle/>
                    <a:p>
                      <a:r>
                        <a:rPr lang="en-US" b="1" dirty="0">
                          <a:solidFill>
                            <a:schemeClr val="bg1"/>
                          </a:solidFill>
                        </a:rPr>
                        <a:t>62</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8" name="Rectangle 37"/>
          <p:cNvSpPr/>
          <p:nvPr/>
        </p:nvSpPr>
        <p:spPr>
          <a:xfrm>
            <a:off x="841498" y="5644905"/>
            <a:ext cx="2968283" cy="534573"/>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6448934" y="5298791"/>
          <a:ext cx="1224076" cy="1112520"/>
        </p:xfrm>
        <a:graphic>
          <a:graphicData uri="http://schemas.openxmlformats.org/drawingml/2006/table">
            <a:tbl>
              <a:tblPr firstRow="1" bandRow="1">
                <a:tableStyleId>{5C22544A-7EE6-4342-B048-85BDC9FD1C3A}</a:tableStyleId>
              </a:tblPr>
              <a:tblGrid>
                <a:gridCol w="612038">
                  <a:extLst>
                    <a:ext uri="{9D8B030D-6E8A-4147-A177-3AD203B41FA5}">
                      <a16:colId xmlns:a16="http://schemas.microsoft.com/office/drawing/2014/main" val="20000"/>
                    </a:ext>
                  </a:extLst>
                </a:gridCol>
                <a:gridCol w="612038">
                  <a:extLst>
                    <a:ext uri="{9D8B030D-6E8A-4147-A177-3AD203B41FA5}">
                      <a16:colId xmlns:a16="http://schemas.microsoft.com/office/drawing/2014/main" val="20001"/>
                    </a:ext>
                  </a:extLst>
                </a:gridCol>
              </a:tblGrid>
              <a:tr h="370840">
                <a:tc>
                  <a:txBody>
                    <a:bodyPr/>
                    <a:lstStyle/>
                    <a:p>
                      <a:r>
                        <a:rPr lang="en-US" b="0" dirty="0">
                          <a:solidFill>
                            <a:schemeClr val="bg1"/>
                          </a:solidFill>
                        </a:rPr>
                        <a:t>67</a:t>
                      </a:r>
                    </a:p>
                  </a:txBody>
                  <a:tcPr>
                    <a:solidFill>
                      <a:schemeClr val="accent6">
                        <a:lumMod val="60000"/>
                        <a:lumOff val="40000"/>
                      </a:schemeClr>
                    </a:solidFill>
                  </a:tcPr>
                </a:tc>
                <a:tc>
                  <a:txBody>
                    <a:bodyPr/>
                    <a:lstStyle/>
                    <a:p>
                      <a:r>
                        <a:rPr lang="en-US" b="0" dirty="0">
                          <a:solidFill>
                            <a:schemeClr val="bg1"/>
                          </a:solidFill>
                        </a:rPr>
                        <a:t>60</a:t>
                      </a:r>
                    </a:p>
                  </a:txBody>
                  <a:tcPr>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r>
                        <a:rPr lang="en-US" b="0" dirty="0">
                          <a:solidFill>
                            <a:schemeClr val="bg1"/>
                          </a:solidFill>
                        </a:rPr>
                        <a:t>89</a:t>
                      </a:r>
                    </a:p>
                  </a:txBody>
                  <a:tcPr>
                    <a:solidFill>
                      <a:schemeClr val="accent6">
                        <a:lumMod val="60000"/>
                        <a:lumOff val="40000"/>
                      </a:schemeClr>
                    </a:solidFill>
                  </a:tcPr>
                </a:tc>
                <a:tc>
                  <a:txBody>
                    <a:bodyPr/>
                    <a:lstStyle/>
                    <a:p>
                      <a:r>
                        <a:rPr lang="en-US" b="0" dirty="0">
                          <a:solidFill>
                            <a:schemeClr val="bg1"/>
                          </a:solidFill>
                        </a:rPr>
                        <a:t>94</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b="0" dirty="0">
                          <a:solidFill>
                            <a:schemeClr val="bg1"/>
                          </a:solidFill>
                        </a:rPr>
                        <a:t>100</a:t>
                      </a:r>
                    </a:p>
                  </a:txBody>
                  <a:tcPr>
                    <a:solidFill>
                      <a:schemeClr val="accent6">
                        <a:lumMod val="60000"/>
                        <a:lumOff val="40000"/>
                      </a:schemeClr>
                    </a:solidFill>
                  </a:tcPr>
                </a:tc>
                <a:tc>
                  <a:txBody>
                    <a:bodyPr/>
                    <a:lstStyle/>
                    <a:p>
                      <a:r>
                        <a:rPr lang="en-US" b="0" dirty="0">
                          <a:solidFill>
                            <a:schemeClr val="bg1"/>
                          </a:solidFill>
                        </a:rPr>
                        <a:t>88</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3" name="TextBox 42"/>
              <p:cNvSpPr txBox="1"/>
              <p:nvPr/>
            </p:nvSpPr>
            <p:spPr>
              <a:xfrm>
                <a:off x="4516659" y="5298791"/>
                <a:ext cx="1225400" cy="1107996"/>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𝑘</m:t>
                      </m:r>
                      <m:r>
                        <a:rPr lang="en-US" sz="3600" b="0" i="1" smtClean="0">
                          <a:latin typeface="Cambria Math" charset="0"/>
                        </a:rPr>
                        <m:t>=3</m:t>
                      </m:r>
                    </m:oMath>
                  </m:oMathPara>
                </a14:m>
                <a:endParaRPr lang="en-US" sz="3600" b="0" i="1" dirty="0">
                  <a:latin typeface="Cambria Math" charset="0"/>
                </a:endParaRPr>
              </a:p>
              <a:p>
                <a:pPr/>
                <a14:m>
                  <m:oMathPara xmlns:m="http://schemas.openxmlformats.org/officeDocument/2006/math">
                    <m:oMathParaPr>
                      <m:jc m:val="centerGroup"/>
                    </m:oMathParaPr>
                    <m:oMath xmlns:m="http://schemas.openxmlformats.org/officeDocument/2006/math">
                      <m:r>
                        <a:rPr lang="en-US" sz="3600" b="0" i="1" smtClean="0">
                          <a:latin typeface="Cambria Math" charset="0"/>
                          <a:ea typeface="Cambria Math" charset="0"/>
                          <a:cs typeface="Cambria Math" charset="0"/>
                        </a:rPr>
                        <m:t> </m:t>
                      </m:r>
                      <m:sSub>
                        <m:sSubPr>
                          <m:ctrlPr>
                            <a:rPr lang="en-US" sz="3600" b="0" i="1" smtClean="0">
                              <a:latin typeface="Cambria Math" panose="02040503050406030204" pitchFamily="18" charset="0"/>
                              <a:ea typeface="Cambria Math" charset="0"/>
                              <a:cs typeface="Cambria Math" charset="0"/>
                            </a:rPr>
                          </m:ctrlPr>
                        </m:sSubPr>
                        <m:e>
                          <m:r>
                            <a:rPr lang="en-US" sz="3600" b="0" i="1" smtClean="0">
                              <a:latin typeface="Cambria Math" charset="0"/>
                              <a:ea typeface="Cambria Math" charset="0"/>
                              <a:cs typeface="Cambria Math" charset="0"/>
                            </a:rPr>
                            <m:t>∆</m:t>
                          </m:r>
                        </m:e>
                        <m:sub>
                          <m:r>
                            <a:rPr lang="en-US" sz="3600" b="0" i="1" smtClean="0">
                              <a:latin typeface="Cambria Math" charset="0"/>
                              <a:ea typeface="Cambria Math" charset="0"/>
                              <a:cs typeface="Cambria Math" charset="0"/>
                            </a:rPr>
                            <m:t>𝑚𝑖𝑛</m:t>
                          </m:r>
                        </m:sub>
                      </m:sSub>
                    </m:oMath>
                  </m:oMathPara>
                </a14:m>
                <a:endParaRPr lang="en-US" sz="3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516659" y="5298791"/>
                <a:ext cx="1225400" cy="1107996"/>
              </a:xfrm>
              <a:prstGeom prst="rect">
                <a:avLst/>
              </a:prstGeom>
              <a:blipFill rotWithShape="0">
                <a:blip r:embed="rId3"/>
                <a:stretch>
                  <a:fillRect/>
                </a:stretch>
              </a:blipFill>
              <a:ln>
                <a:noFill/>
              </a:ln>
            </p:spPr>
            <p:txBody>
              <a:bodyPr/>
              <a:lstStyle/>
              <a:p>
                <a:r>
                  <a:rPr lang="en-US">
                    <a:noFill/>
                  </a:rPr>
                  <a:t> </a:t>
                </a:r>
              </a:p>
            </p:txBody>
          </p:sp>
        </mc:Fallback>
      </mc:AlternateContent>
      <p:sp>
        <p:nvSpPr>
          <p:cNvPr id="45" name="Rectangle 44"/>
          <p:cNvSpPr/>
          <p:nvPr/>
        </p:nvSpPr>
        <p:spPr>
          <a:xfrm>
            <a:off x="8763000" y="2166610"/>
            <a:ext cx="901505" cy="1610715"/>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3905558" y="5572243"/>
            <a:ext cx="505939" cy="69540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5793897" y="5563621"/>
            <a:ext cx="505939" cy="69540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4"/>
          <a:stretch>
            <a:fillRect/>
          </a:stretch>
        </p:blipFill>
        <p:spPr>
          <a:xfrm>
            <a:off x="8043794" y="5298791"/>
            <a:ext cx="1930400" cy="1447800"/>
          </a:xfrm>
          <a:prstGeom prst="rect">
            <a:avLst/>
          </a:prstGeom>
        </p:spPr>
      </p:pic>
      <p:sp>
        <p:nvSpPr>
          <p:cNvPr id="49" name="Right Arrow 48"/>
          <p:cNvSpPr/>
          <p:nvPr/>
        </p:nvSpPr>
        <p:spPr>
          <a:xfrm>
            <a:off x="7790825" y="5572243"/>
            <a:ext cx="505939" cy="695402"/>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nvGraphicFramePr>
        <p:xfrm>
          <a:off x="9974194" y="5326249"/>
          <a:ext cx="1224076" cy="1112520"/>
        </p:xfrm>
        <a:graphic>
          <a:graphicData uri="http://schemas.openxmlformats.org/drawingml/2006/table">
            <a:tbl>
              <a:tblPr firstRow="1" bandRow="1">
                <a:tableStyleId>{5C22544A-7EE6-4342-B048-85BDC9FD1C3A}</a:tableStyleId>
              </a:tblPr>
              <a:tblGrid>
                <a:gridCol w="612038">
                  <a:extLst>
                    <a:ext uri="{9D8B030D-6E8A-4147-A177-3AD203B41FA5}">
                      <a16:colId xmlns:a16="http://schemas.microsoft.com/office/drawing/2014/main" val="20000"/>
                    </a:ext>
                  </a:extLst>
                </a:gridCol>
                <a:gridCol w="612038">
                  <a:extLst>
                    <a:ext uri="{9D8B030D-6E8A-4147-A177-3AD203B41FA5}">
                      <a16:colId xmlns:a16="http://schemas.microsoft.com/office/drawing/2014/main" val="20001"/>
                    </a:ext>
                  </a:extLst>
                </a:gridCol>
              </a:tblGrid>
              <a:tr h="370840">
                <a:tc>
                  <a:txBody>
                    <a:bodyPr/>
                    <a:lstStyle/>
                    <a:p>
                      <a:r>
                        <a:rPr lang="en-US" b="0" strike="sngStrike" dirty="0">
                          <a:solidFill>
                            <a:schemeClr val="bg1"/>
                          </a:solidFill>
                        </a:rPr>
                        <a:t>67</a:t>
                      </a:r>
                    </a:p>
                  </a:txBody>
                  <a:tcPr>
                    <a:solidFill>
                      <a:schemeClr val="accent6">
                        <a:lumMod val="60000"/>
                        <a:lumOff val="40000"/>
                      </a:schemeClr>
                    </a:solidFill>
                  </a:tcPr>
                </a:tc>
                <a:tc>
                  <a:txBody>
                    <a:bodyPr/>
                    <a:lstStyle/>
                    <a:p>
                      <a:r>
                        <a:rPr lang="en-US" b="0" strike="sngStrike" dirty="0">
                          <a:solidFill>
                            <a:schemeClr val="bg1"/>
                          </a:solidFill>
                        </a:rPr>
                        <a:t>60</a:t>
                      </a:r>
                    </a:p>
                  </a:txBody>
                  <a:tcPr>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r>
                        <a:rPr lang="en-US" b="1" dirty="0">
                          <a:solidFill>
                            <a:schemeClr val="bg1"/>
                          </a:solidFill>
                        </a:rPr>
                        <a:t>89</a:t>
                      </a:r>
                    </a:p>
                  </a:txBody>
                  <a:tcPr>
                    <a:solidFill>
                      <a:schemeClr val="accent6">
                        <a:lumMod val="60000"/>
                        <a:lumOff val="40000"/>
                      </a:schemeClr>
                    </a:solidFill>
                  </a:tcPr>
                </a:tc>
                <a:tc>
                  <a:txBody>
                    <a:bodyPr/>
                    <a:lstStyle/>
                    <a:p>
                      <a:r>
                        <a:rPr lang="en-US" b="0" dirty="0">
                          <a:solidFill>
                            <a:schemeClr val="bg1"/>
                          </a:solidFill>
                        </a:rPr>
                        <a:t>94</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b="0" strike="sngStrike" dirty="0">
                          <a:solidFill>
                            <a:schemeClr val="bg1"/>
                          </a:solidFill>
                        </a:rPr>
                        <a:t>100</a:t>
                      </a:r>
                    </a:p>
                  </a:txBody>
                  <a:tcPr>
                    <a:solidFill>
                      <a:schemeClr val="accent6">
                        <a:lumMod val="60000"/>
                        <a:lumOff val="40000"/>
                      </a:schemeClr>
                    </a:solidFill>
                  </a:tcPr>
                </a:tc>
                <a:tc>
                  <a:txBody>
                    <a:bodyPr/>
                    <a:lstStyle/>
                    <a:p>
                      <a:r>
                        <a:rPr lang="en-US" b="0" strike="sngStrike" dirty="0">
                          <a:solidFill>
                            <a:schemeClr val="bg1"/>
                          </a:solidFill>
                        </a:rPr>
                        <a:t>88</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F7B3530C-FEE8-6246-AEEE-65751A85BF3D}"/>
              </a:ext>
            </a:extLst>
          </p:cNvPr>
          <p:cNvSpPr txBox="1"/>
          <p:nvPr/>
        </p:nvSpPr>
        <p:spPr>
          <a:xfrm>
            <a:off x="10268606" y="2346164"/>
            <a:ext cx="1491575" cy="2862322"/>
          </a:xfrm>
          <a:prstGeom prst="rect">
            <a:avLst/>
          </a:prstGeom>
          <a:noFill/>
        </p:spPr>
        <p:txBody>
          <a:bodyPr wrap="square" rtlCol="0">
            <a:spAutoFit/>
          </a:bodyPr>
          <a:lstStyle/>
          <a:p>
            <a:r>
              <a:rPr lang="en-US" dirty="0"/>
              <a:t>Randomly choose one donor. The observed post score is used as the imputed value.</a:t>
            </a: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F041119-F33B-D347-B1C2-8FC7B8557912}"/>
                  </a:ext>
                </a:extLst>
              </p:cNvPr>
              <p:cNvSpPr/>
              <p:nvPr/>
            </p:nvSpPr>
            <p:spPr>
              <a:xfrm>
                <a:off x="805881" y="4320634"/>
                <a:ext cx="1466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𝑦</m:t>
                      </m:r>
                      <m:r>
                        <a:rPr lang="en-US" i="1" smtClean="0">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𝛽</m:t>
                          </m:r>
                        </m:e>
                        <m:sup>
                          <m:r>
                            <a:rPr lang="en-US" i="1" smtClean="0">
                              <a:latin typeface="Cambria Math"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dirty="0"/>
              </a:p>
            </p:txBody>
          </p:sp>
        </mc:Choice>
        <mc:Fallback xmlns="">
          <p:sp>
            <p:nvSpPr>
              <p:cNvPr id="42" name="Rectangle 41">
                <a:extLst>
                  <a:ext uri="{FF2B5EF4-FFF2-40B4-BE49-F238E27FC236}">
                    <a16:creationId xmlns:a16="http://schemas.microsoft.com/office/drawing/2014/main" id="{7F041119-F33B-D347-B1C2-8FC7B8557912}"/>
                  </a:ext>
                </a:extLst>
              </p:cNvPr>
              <p:cNvSpPr>
                <a:spLocks noRot="1" noChangeAspect="1" noMove="1" noResize="1" noEditPoints="1" noAdjustHandles="1" noChangeArrowheads="1" noChangeShapeType="1" noTextEdit="1"/>
              </p:cNvSpPr>
              <p:nvPr/>
            </p:nvSpPr>
            <p:spPr>
              <a:xfrm>
                <a:off x="805881" y="4320634"/>
                <a:ext cx="1466875" cy="369332"/>
              </a:xfrm>
              <a:prstGeom prst="rect">
                <a:avLst/>
              </a:prstGeom>
              <a:blipFill>
                <a:blip r:embed="rId5"/>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151146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Sandia report and US achievement: An assessment (1994) [1]</a:t>
            </a:r>
          </a:p>
        </p:txBody>
      </p:sp>
      <p:sp>
        <p:nvSpPr>
          <p:cNvPr id="4" name="Slide Number Placeholder 3"/>
          <p:cNvSpPr>
            <a:spLocks noGrp="1"/>
          </p:cNvSpPr>
          <p:nvPr>
            <p:ph type="sldNum" sz="quarter" idx="12"/>
          </p:nvPr>
        </p:nvSpPr>
        <p:spPr/>
        <p:txBody>
          <a:bodyPr/>
          <a:lstStyle/>
          <a:p>
            <a:fld id="{5ADE5962-1C11-E54A-AAC3-567244679C06}" type="slidenum">
              <a:rPr lang="en-US" smtClean="0"/>
              <a:t>6</a:t>
            </a:fld>
            <a:endParaRPr lang="en-US"/>
          </a:p>
        </p:txBody>
      </p:sp>
      <p:pic>
        <p:nvPicPr>
          <p:cNvPr id="27" name="Content Placeholder 3">
            <a:extLst>
              <a:ext uri="{FF2B5EF4-FFF2-40B4-BE49-F238E27FC236}">
                <a16:creationId xmlns:a16="http://schemas.microsoft.com/office/drawing/2014/main" id="{E5C4F8F2-075C-47A7-82CA-EA0F10BFE2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8" y="3021925"/>
            <a:ext cx="10820400" cy="3355865"/>
          </a:xfrm>
        </p:spPr>
      </p:pic>
      <p:sp>
        <p:nvSpPr>
          <p:cNvPr id="28" name="Content Placeholder 2">
            <a:extLst>
              <a:ext uri="{FF2B5EF4-FFF2-40B4-BE49-F238E27FC236}">
                <a16:creationId xmlns:a16="http://schemas.microsoft.com/office/drawing/2014/main" id="{8EECB11A-9B3F-40A4-B9DF-1C5E5E9FFC60}"/>
              </a:ext>
            </a:extLst>
          </p:cNvPr>
          <p:cNvSpPr txBox="1">
            <a:spLocks/>
          </p:cNvSpPr>
          <p:nvPr/>
        </p:nvSpPr>
        <p:spPr>
          <a:xfrm>
            <a:off x="289443" y="2280338"/>
            <a:ext cx="5450058" cy="518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No change over time</a:t>
            </a:r>
          </a:p>
        </p:txBody>
      </p:sp>
    </p:spTree>
    <p:extLst>
      <p:ext uri="{BB962C8B-B14F-4D97-AF65-F5344CB8AC3E}">
        <p14:creationId xmlns:p14="http://schemas.microsoft.com/office/powerpoint/2010/main" val="505483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60</a:t>
            </a:fld>
            <a:endParaRPr lang="en-US"/>
          </a:p>
        </p:txBody>
      </p:sp>
      <p:graphicFrame>
        <p:nvGraphicFramePr>
          <p:cNvPr id="6" name="Table 5"/>
          <p:cNvGraphicFramePr>
            <a:graphicFrameLocks noGrp="1"/>
          </p:cNvGraphicFramePr>
          <p:nvPr/>
        </p:nvGraphicFramePr>
        <p:xfrm>
          <a:off x="878289" y="2177757"/>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NA</a:t>
                      </a:r>
                    </a:p>
                  </a:txBody>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nvGraphicFramePr>
        <p:xfrm>
          <a:off x="878289" y="2177757"/>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NA</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94</a:t>
                      </a:r>
                    </a:p>
                  </a:txBody>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nvGraphicFramePr>
        <p:xfrm>
          <a:off x="878289" y="2177757"/>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NA</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60</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94</a:t>
                      </a:r>
                    </a:p>
                  </a:txBody>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01455583"/>
              </p:ext>
            </p:extLst>
          </p:nvPr>
        </p:nvGraphicFramePr>
        <p:xfrm>
          <a:off x="878288" y="2177757"/>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67</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67</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89</a:t>
                      </a:r>
                    </a:p>
                  </a:txBody>
                  <a:tcPr/>
                </a:tc>
                <a:extLst>
                  <a:ext uri="{0D108BD9-81ED-4DB2-BD59-A6C34878D82A}">
                    <a16:rowId xmlns:a16="http://schemas.microsoft.com/office/drawing/2014/main" val="1000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33803907"/>
              </p:ext>
            </p:extLst>
          </p:nvPr>
        </p:nvGraphicFramePr>
        <p:xfrm>
          <a:off x="7610850" y="345502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100</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89</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67</a:t>
                      </a:r>
                    </a:p>
                  </a:txBody>
                  <a:tcPr/>
                </a:tc>
                <a:extLst>
                  <a:ext uri="{0D108BD9-81ED-4DB2-BD59-A6C34878D82A}">
                    <a16:rowId xmlns:a16="http://schemas.microsoft.com/office/drawing/2014/main" val="10007"/>
                  </a:ext>
                </a:extLst>
              </a:tr>
            </a:tbl>
          </a:graphicData>
        </a:graphic>
      </p:graphicFrame>
      <p:sp>
        <p:nvSpPr>
          <p:cNvPr id="11" name="TextBox 10"/>
          <p:cNvSpPr txBox="1"/>
          <p:nvPr/>
        </p:nvSpPr>
        <p:spPr>
          <a:xfrm>
            <a:off x="3507662" y="2383844"/>
            <a:ext cx="1665841" cy="2554545"/>
          </a:xfrm>
          <a:prstGeom prst="rect">
            <a:avLst/>
          </a:prstGeom>
          <a:noFill/>
        </p:spPr>
        <p:txBody>
          <a:bodyPr wrap="none" rtlCol="0">
            <a:spAutoFit/>
          </a:bodyPr>
          <a:lstStyle/>
          <a:p>
            <a:pPr algn="ctr"/>
            <a:r>
              <a:rPr lang="en-US" sz="3200" i="1" dirty="0">
                <a:solidFill>
                  <a:srgbClr val="FF0000"/>
                </a:solidFill>
              </a:rPr>
              <a:t>Repeat</a:t>
            </a:r>
          </a:p>
          <a:p>
            <a:pPr algn="ctr"/>
            <a:r>
              <a:rPr lang="en-US" sz="9600" i="1" dirty="0">
                <a:solidFill>
                  <a:srgbClr val="FF0000"/>
                </a:solidFill>
              </a:rPr>
              <a:t>M</a:t>
            </a:r>
          </a:p>
          <a:p>
            <a:pPr algn="ctr"/>
            <a:r>
              <a:rPr lang="en-US" sz="3200" i="1" dirty="0">
                <a:solidFill>
                  <a:srgbClr val="FF0000"/>
                </a:solidFill>
              </a:rPr>
              <a:t>times</a:t>
            </a:r>
          </a:p>
        </p:txBody>
      </p:sp>
      <p:graphicFrame>
        <p:nvGraphicFramePr>
          <p:cNvPr id="12" name="Table 11"/>
          <p:cNvGraphicFramePr>
            <a:graphicFrameLocks noGrp="1"/>
          </p:cNvGraphicFramePr>
          <p:nvPr>
            <p:extLst>
              <p:ext uri="{D42A27DB-BD31-4B8C-83A1-F6EECF244321}">
                <p14:modId xmlns:p14="http://schemas.microsoft.com/office/powerpoint/2010/main" val="283536900"/>
              </p:ext>
            </p:extLst>
          </p:nvPr>
        </p:nvGraphicFramePr>
        <p:xfrm>
          <a:off x="6694461" y="2650826"/>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tc>
                <a:tc>
                  <a:txBody>
                    <a:bodyPr/>
                    <a:lstStyle/>
                    <a:p>
                      <a:r>
                        <a:rPr lang="en-US" dirty="0"/>
                        <a:t>Pre</a:t>
                      </a:r>
                    </a:p>
                  </a:txBody>
                  <a:tcPr/>
                </a:tc>
                <a:tc>
                  <a:txBody>
                    <a:bodyPr/>
                    <a:lstStyle/>
                    <a:p>
                      <a:r>
                        <a:rPr lang="en-US" dirty="0"/>
                        <a:t>Post</a:t>
                      </a:r>
                    </a:p>
                  </a:txBody>
                  <a:tcPr/>
                </a:tc>
                <a:extLst>
                  <a:ext uri="{0D108BD9-81ED-4DB2-BD59-A6C34878D82A}">
                    <a16:rowId xmlns:a16="http://schemas.microsoft.com/office/drawing/2014/main" val="10000"/>
                  </a:ext>
                </a:extLst>
              </a:tr>
              <a:tr h="370840">
                <a:tc>
                  <a:txBody>
                    <a:bodyPr/>
                    <a:lstStyle/>
                    <a:p>
                      <a:r>
                        <a:rPr lang="en-US" dirty="0"/>
                        <a:t>0294</a:t>
                      </a:r>
                    </a:p>
                  </a:txBody>
                  <a:tcPr>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tc>
                <a:tc>
                  <a:txBody>
                    <a:bodyPr/>
                    <a:lstStyle/>
                    <a:p>
                      <a:r>
                        <a:rPr lang="en-US" b="0" dirty="0"/>
                        <a:t>21</a:t>
                      </a:r>
                    </a:p>
                  </a:txBody>
                  <a:tcPr/>
                </a:tc>
                <a:tc>
                  <a:txBody>
                    <a:bodyPr/>
                    <a:lstStyle/>
                    <a:p>
                      <a:r>
                        <a:rPr lang="en-US" b="1" dirty="0"/>
                        <a:t>67</a:t>
                      </a:r>
                    </a:p>
                  </a:txBody>
                  <a:tcPr/>
                </a:tc>
                <a:extLst>
                  <a:ext uri="{0D108BD9-81ED-4DB2-BD59-A6C34878D82A}">
                    <a16:rowId xmlns:a16="http://schemas.microsoft.com/office/drawing/2014/main" val="10005"/>
                  </a:ext>
                </a:extLst>
              </a:tr>
              <a:tr h="370840">
                <a:tc>
                  <a:txBody>
                    <a:bodyPr/>
                    <a:lstStyle/>
                    <a:p>
                      <a:r>
                        <a:rPr lang="en-US" dirty="0"/>
                        <a:t>7839</a:t>
                      </a:r>
                    </a:p>
                  </a:txBody>
                  <a:tcPr/>
                </a:tc>
                <a:tc>
                  <a:txBody>
                    <a:bodyPr/>
                    <a:lstStyle/>
                    <a:p>
                      <a:r>
                        <a:rPr lang="en-US" b="0" dirty="0"/>
                        <a:t>17</a:t>
                      </a:r>
                    </a:p>
                  </a:txBody>
                  <a:tcPr/>
                </a:tc>
                <a:tc>
                  <a:txBody>
                    <a:bodyPr/>
                    <a:lstStyle/>
                    <a:p>
                      <a:r>
                        <a:rPr lang="en-US" b="1" dirty="0"/>
                        <a:t>67</a:t>
                      </a:r>
                    </a:p>
                  </a:txBody>
                  <a:tcPr/>
                </a:tc>
                <a:extLst>
                  <a:ext uri="{0D108BD9-81ED-4DB2-BD59-A6C34878D82A}">
                    <a16:rowId xmlns:a16="http://schemas.microsoft.com/office/drawing/2014/main" val="10006"/>
                  </a:ext>
                </a:extLst>
              </a:tr>
              <a:tr h="370840">
                <a:tc>
                  <a:txBody>
                    <a:bodyPr/>
                    <a:lstStyle/>
                    <a:p>
                      <a:r>
                        <a:rPr lang="en-US" dirty="0"/>
                        <a:t>3243</a:t>
                      </a:r>
                    </a:p>
                  </a:txBody>
                  <a:tcPr/>
                </a:tc>
                <a:tc>
                  <a:txBody>
                    <a:bodyPr/>
                    <a:lstStyle/>
                    <a:p>
                      <a:r>
                        <a:rPr lang="en-US" dirty="0"/>
                        <a:t>34</a:t>
                      </a:r>
                    </a:p>
                  </a:txBody>
                  <a:tcPr/>
                </a:tc>
                <a:tc>
                  <a:txBody>
                    <a:bodyPr/>
                    <a:lstStyle/>
                    <a:p>
                      <a:r>
                        <a:rPr lang="en-US" b="1" dirty="0"/>
                        <a:t>67</a:t>
                      </a:r>
                    </a:p>
                  </a:txBody>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97818616"/>
              </p:ext>
            </p:extLst>
          </p:nvPr>
        </p:nvGraphicFramePr>
        <p:xfrm>
          <a:off x="5593539" y="1971669"/>
          <a:ext cx="2017311" cy="2966720"/>
        </p:xfrm>
        <a:graphic>
          <a:graphicData uri="http://schemas.openxmlformats.org/drawingml/2006/table">
            <a:tbl>
              <a:tblPr firstRow="1" bandRow="1">
                <a:tableStyleId>{5C22544A-7EE6-4342-B048-85BDC9FD1C3A}</a:tableStyleId>
              </a:tblPr>
              <a:tblGrid>
                <a:gridCol w="764045">
                  <a:extLst>
                    <a:ext uri="{9D8B030D-6E8A-4147-A177-3AD203B41FA5}">
                      <a16:colId xmlns:a16="http://schemas.microsoft.com/office/drawing/2014/main" val="20000"/>
                    </a:ext>
                  </a:extLst>
                </a:gridCol>
                <a:gridCol w="600523">
                  <a:extLst>
                    <a:ext uri="{9D8B030D-6E8A-4147-A177-3AD203B41FA5}">
                      <a16:colId xmlns:a16="http://schemas.microsoft.com/office/drawing/2014/main" val="20001"/>
                    </a:ext>
                  </a:extLst>
                </a:gridCol>
                <a:gridCol w="652743">
                  <a:extLst>
                    <a:ext uri="{9D8B030D-6E8A-4147-A177-3AD203B41FA5}">
                      <a16:colId xmlns:a16="http://schemas.microsoft.com/office/drawing/2014/main" val="20002"/>
                    </a:ext>
                  </a:extLst>
                </a:gridCol>
              </a:tblGrid>
              <a:tr h="370840">
                <a:tc>
                  <a:txBody>
                    <a:bodyPr/>
                    <a:lstStyle/>
                    <a:p>
                      <a:r>
                        <a:rPr lang="en-US" dirty="0"/>
                        <a:t>ID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Pre</a:t>
                      </a:r>
                    </a:p>
                  </a:txBody>
                  <a:tcPr>
                    <a:lnT w="12700" cap="flat" cmpd="sng" algn="ctr">
                      <a:solidFill>
                        <a:schemeClr val="tx1"/>
                      </a:solidFill>
                      <a:prstDash val="solid"/>
                      <a:round/>
                      <a:headEnd type="none" w="med" len="med"/>
                      <a:tailEnd type="none" w="med" len="med"/>
                    </a:lnT>
                  </a:tcPr>
                </a:tc>
                <a:tc>
                  <a:txBody>
                    <a:bodyPr/>
                    <a:lstStyle/>
                    <a:p>
                      <a:r>
                        <a:rPr lang="en-US" dirty="0"/>
                        <a:t>Post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0294</a:t>
                      </a:r>
                    </a:p>
                  </a:txBody>
                  <a:tcPr>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r>
                        <a:rPr lang="en-US" dirty="0"/>
                        <a:t>32</a:t>
                      </a:r>
                    </a:p>
                  </a:txBody>
                  <a:tcPr>
                    <a:solidFill>
                      <a:schemeClr val="accent6">
                        <a:lumMod val="60000"/>
                        <a:lumOff val="40000"/>
                      </a:schemeClr>
                    </a:solidFill>
                  </a:tcPr>
                </a:tc>
                <a:tc>
                  <a:txBody>
                    <a:bodyPr/>
                    <a:lstStyle/>
                    <a:p>
                      <a:r>
                        <a:rPr lang="en-US" dirty="0"/>
                        <a:t>67</a:t>
                      </a:r>
                    </a:p>
                  </a:txBody>
                  <a:tcP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0001"/>
                  </a:ext>
                </a:extLst>
              </a:tr>
              <a:tr h="370840">
                <a:tc>
                  <a:txBody>
                    <a:bodyPr/>
                    <a:lstStyle/>
                    <a:p>
                      <a:r>
                        <a:rPr lang="en-US" dirty="0"/>
                        <a:t>6667</a:t>
                      </a:r>
                    </a:p>
                  </a:txBody>
                  <a:tcPr>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r>
                        <a:rPr lang="en-US" dirty="0"/>
                        <a:t>54</a:t>
                      </a:r>
                    </a:p>
                  </a:txBody>
                  <a:tcPr>
                    <a:solidFill>
                      <a:schemeClr val="accent6">
                        <a:lumMod val="60000"/>
                        <a:lumOff val="40000"/>
                      </a:schemeClr>
                    </a:solidFill>
                  </a:tcPr>
                </a:tc>
                <a:tc>
                  <a:txBody>
                    <a:bodyPr/>
                    <a:lstStyle/>
                    <a:p>
                      <a:r>
                        <a:rPr lang="en-US" dirty="0"/>
                        <a:t>89</a:t>
                      </a:r>
                    </a:p>
                  </a:txBody>
                  <a:tcP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r>
                        <a:rPr lang="en-US" dirty="0"/>
                        <a:t>4325</a:t>
                      </a:r>
                    </a:p>
                  </a:txBody>
                  <a:tcPr>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r>
                        <a:rPr lang="en-US" dirty="0"/>
                        <a:t>44</a:t>
                      </a:r>
                    </a:p>
                  </a:txBody>
                  <a:tcPr>
                    <a:solidFill>
                      <a:schemeClr val="accent6">
                        <a:lumMod val="60000"/>
                        <a:lumOff val="40000"/>
                      </a:schemeClr>
                    </a:solidFill>
                  </a:tcPr>
                </a:tc>
                <a:tc>
                  <a:txBody>
                    <a:bodyPr/>
                    <a:lstStyle/>
                    <a:p>
                      <a:r>
                        <a:rPr lang="en-US" dirty="0"/>
                        <a:t>100</a:t>
                      </a:r>
                    </a:p>
                  </a:txBody>
                  <a:tcPr>
                    <a:lnR w="12700" cap="flat" cmpd="sng" algn="ctr">
                      <a:solidFill>
                        <a:schemeClr val="tx1"/>
                      </a:solidFill>
                      <a:prstDash val="solid"/>
                      <a:round/>
                      <a:headEnd type="none" w="med" len="med"/>
                      <a:tailEnd type="none" w="med" len="med"/>
                    </a:lnR>
                    <a:solidFill>
                      <a:schemeClr val="accent6">
                        <a:lumMod val="60000"/>
                        <a:lumOff val="40000"/>
                      </a:schemeClr>
                    </a:solidFill>
                  </a:tcPr>
                </a:tc>
                <a:extLst>
                  <a:ext uri="{0D108BD9-81ED-4DB2-BD59-A6C34878D82A}">
                    <a16:rowId xmlns:a16="http://schemas.microsoft.com/office/drawing/2014/main" val="10003"/>
                  </a:ext>
                </a:extLst>
              </a:tr>
              <a:tr h="370840">
                <a:tc>
                  <a:txBody>
                    <a:bodyPr/>
                    <a:lstStyle/>
                    <a:p>
                      <a:r>
                        <a:rPr lang="en-US" dirty="0"/>
                        <a:t>7658</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dirty="0"/>
                        <a:t>68</a:t>
                      </a:r>
                    </a:p>
                  </a:txBody>
                  <a:tcPr>
                    <a:solidFill>
                      <a:schemeClr val="accent6">
                        <a:lumMod val="20000"/>
                        <a:lumOff val="80000"/>
                      </a:schemeClr>
                    </a:solidFill>
                  </a:tcPr>
                </a:tc>
                <a:tc>
                  <a:txBody>
                    <a:bodyPr/>
                    <a:lstStyle/>
                    <a:p>
                      <a:r>
                        <a:rPr lang="en-US" dirty="0"/>
                        <a:t>88</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r>
                        <a:rPr lang="en-US" dirty="0"/>
                        <a:t>3489</a:t>
                      </a:r>
                    </a:p>
                  </a:txBody>
                  <a:tcPr>
                    <a:lnL w="12700" cap="flat" cmpd="sng" algn="ctr">
                      <a:solidFill>
                        <a:schemeClr val="tx1"/>
                      </a:solidFill>
                      <a:prstDash val="solid"/>
                      <a:round/>
                      <a:headEnd type="none" w="med" len="med"/>
                      <a:tailEnd type="none" w="med" len="med"/>
                    </a:lnL>
                  </a:tcPr>
                </a:tc>
                <a:tc>
                  <a:txBody>
                    <a:bodyPr/>
                    <a:lstStyle/>
                    <a:p>
                      <a:r>
                        <a:rPr lang="en-US" b="0" dirty="0"/>
                        <a:t>21</a:t>
                      </a:r>
                    </a:p>
                  </a:txBody>
                  <a:tcPr/>
                </a:tc>
                <a:tc>
                  <a:txBody>
                    <a:bodyPr/>
                    <a:lstStyle/>
                    <a:p>
                      <a:r>
                        <a:rPr lang="en-US" b="1" dirty="0"/>
                        <a:t>89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dirty="0"/>
                        <a:t>7839</a:t>
                      </a:r>
                    </a:p>
                  </a:txBody>
                  <a:tcPr>
                    <a:lnL w="12700" cap="flat" cmpd="sng" algn="ctr">
                      <a:solidFill>
                        <a:schemeClr val="tx1"/>
                      </a:solidFill>
                      <a:prstDash val="solid"/>
                      <a:round/>
                      <a:headEnd type="none" w="med" len="med"/>
                      <a:tailEnd type="none" w="med" len="med"/>
                    </a:lnL>
                  </a:tcPr>
                </a:tc>
                <a:tc>
                  <a:txBody>
                    <a:bodyPr/>
                    <a:lstStyle/>
                    <a:p>
                      <a:r>
                        <a:rPr lang="en-US" b="0" dirty="0"/>
                        <a:t>17</a:t>
                      </a:r>
                    </a:p>
                  </a:txBody>
                  <a:tcPr/>
                </a:tc>
                <a:tc>
                  <a:txBody>
                    <a:bodyPr/>
                    <a:lstStyle/>
                    <a:p>
                      <a:r>
                        <a:rPr lang="en-US" b="1" dirty="0"/>
                        <a:t>100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r>
                        <a:rPr lang="en-US" dirty="0"/>
                        <a:t>3243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34</a:t>
                      </a:r>
                    </a:p>
                  </a:txBody>
                  <a:tcPr>
                    <a:lnB w="12700" cap="flat" cmpd="sng" algn="ctr">
                      <a:solidFill>
                        <a:schemeClr val="tx1"/>
                      </a:solidFill>
                      <a:prstDash val="solid"/>
                      <a:round/>
                      <a:headEnd type="none" w="med" len="med"/>
                      <a:tailEnd type="none" w="med" len="med"/>
                    </a:lnB>
                  </a:tcPr>
                </a:tc>
                <a:tc>
                  <a:txBody>
                    <a:bodyPr/>
                    <a:lstStyle/>
                    <a:p>
                      <a:r>
                        <a:rPr lang="en-US" b="1" dirty="0"/>
                        <a:t>88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4" name="TextBox 13"/>
          <p:cNvSpPr txBox="1"/>
          <p:nvPr/>
        </p:nvSpPr>
        <p:spPr>
          <a:xfrm>
            <a:off x="9874580" y="2383843"/>
            <a:ext cx="2206053" cy="2554545"/>
          </a:xfrm>
          <a:prstGeom prst="rect">
            <a:avLst/>
          </a:prstGeom>
          <a:noFill/>
        </p:spPr>
        <p:txBody>
          <a:bodyPr wrap="none" rtlCol="0">
            <a:spAutoFit/>
          </a:bodyPr>
          <a:lstStyle/>
          <a:p>
            <a:pPr algn="ctr"/>
            <a:r>
              <a:rPr lang="en-US" sz="9600" i="1" dirty="0">
                <a:solidFill>
                  <a:srgbClr val="FF0000"/>
                </a:solidFill>
              </a:rPr>
              <a:t>M</a:t>
            </a:r>
          </a:p>
          <a:p>
            <a:pPr algn="ctr"/>
            <a:r>
              <a:rPr lang="en-US" sz="3200" i="1" dirty="0">
                <a:solidFill>
                  <a:srgbClr val="FF0000"/>
                </a:solidFill>
              </a:rPr>
              <a:t>Complete</a:t>
            </a:r>
          </a:p>
          <a:p>
            <a:pPr algn="ctr"/>
            <a:r>
              <a:rPr lang="en-US" sz="3200" i="1" dirty="0">
                <a:solidFill>
                  <a:srgbClr val="FF0000"/>
                </a:solidFill>
              </a:rPr>
              <a:t>Datasets</a:t>
            </a:r>
          </a:p>
        </p:txBody>
      </p:sp>
    </p:spTree>
    <p:extLst>
      <p:ext uri="{BB962C8B-B14F-4D97-AF65-F5344CB8AC3E}">
        <p14:creationId xmlns:p14="http://schemas.microsoft.com/office/powerpoint/2010/main" val="1873191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Predictive Mean Matching</a:t>
            </a:r>
          </a:p>
        </p:txBody>
      </p:sp>
      <p:sp>
        <p:nvSpPr>
          <p:cNvPr id="4" name="Slide Number Placeholder 3"/>
          <p:cNvSpPr>
            <a:spLocks noGrp="1"/>
          </p:cNvSpPr>
          <p:nvPr>
            <p:ph type="sldNum" sz="quarter" idx="12"/>
          </p:nvPr>
        </p:nvSpPr>
        <p:spPr/>
        <p:txBody>
          <a:bodyPr/>
          <a:lstStyle/>
          <a:p>
            <a:fld id="{5ADE5962-1C11-E54A-AAC3-567244679C06}" type="slidenum">
              <a:rPr lang="en-US" smtClean="0"/>
              <a:t>61</a:t>
            </a:fld>
            <a:endParaRPr lang="en-US"/>
          </a:p>
        </p:txBody>
      </p:sp>
      <p:pic>
        <p:nvPicPr>
          <p:cNvPr id="15" name="Picture 14"/>
          <p:cNvPicPr>
            <a:picLocks noChangeAspect="1"/>
          </p:cNvPicPr>
          <p:nvPr/>
        </p:nvPicPr>
        <p:blipFill>
          <a:blip r:embed="rId2"/>
          <a:stretch>
            <a:fillRect/>
          </a:stretch>
        </p:blipFill>
        <p:spPr>
          <a:xfrm>
            <a:off x="658730" y="1944135"/>
            <a:ext cx="3710147" cy="2782610"/>
          </a:xfrm>
          <a:prstGeom prst="rect">
            <a:avLst/>
          </a:prstGeom>
        </p:spPr>
      </p:pic>
      <p:sp>
        <p:nvSpPr>
          <p:cNvPr id="3" name="TextBox 2"/>
          <p:cNvSpPr txBox="1"/>
          <p:nvPr/>
        </p:nvSpPr>
        <p:spPr>
          <a:xfrm>
            <a:off x="5708413" y="2699575"/>
            <a:ext cx="4928056" cy="2677656"/>
          </a:xfrm>
          <a:prstGeom prst="rect">
            <a:avLst/>
          </a:prstGeom>
          <a:noFill/>
        </p:spPr>
        <p:txBody>
          <a:bodyPr wrap="square" rtlCol="0">
            <a:spAutoFit/>
          </a:bodyPr>
          <a:lstStyle/>
          <a:p>
            <a:r>
              <a:rPr lang="en-US" sz="2800" dirty="0"/>
              <a:t>All Multiple Imputation methods add variance </a:t>
            </a:r>
          </a:p>
          <a:p>
            <a:r>
              <a:rPr lang="en-US" sz="2800" dirty="0"/>
              <a:t>due to missing data. </a:t>
            </a:r>
          </a:p>
          <a:p>
            <a:endParaRPr lang="en-US" sz="2800" dirty="0"/>
          </a:p>
          <a:p>
            <a:r>
              <a:rPr lang="en-US" sz="2800" dirty="0"/>
              <a:t>An “offset” for adding data.</a:t>
            </a:r>
          </a:p>
        </p:txBody>
      </p:sp>
    </p:spTree>
    <p:extLst>
      <p:ext uri="{BB962C8B-B14F-4D97-AF65-F5344CB8AC3E}">
        <p14:creationId xmlns:p14="http://schemas.microsoft.com/office/powerpoint/2010/main" val="627359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Rubin’s Rules</a:t>
            </a:r>
          </a:p>
        </p:txBody>
      </p:sp>
      <p:sp>
        <p:nvSpPr>
          <p:cNvPr id="4" name="Slide Number Placeholder 3"/>
          <p:cNvSpPr>
            <a:spLocks noGrp="1"/>
          </p:cNvSpPr>
          <p:nvPr>
            <p:ph type="sldNum" sz="quarter" idx="12"/>
          </p:nvPr>
        </p:nvSpPr>
        <p:spPr/>
        <p:txBody>
          <a:bodyPr/>
          <a:lstStyle/>
          <a:p>
            <a:fld id="{5ADE5962-1C11-E54A-AAC3-567244679C06}" type="slidenum">
              <a:rPr lang="en-US" smtClean="0"/>
              <a:t>62</a:t>
            </a:fld>
            <a:endParaRPr lang="en-US"/>
          </a:p>
        </p:txBody>
      </p:sp>
      <p:sp>
        <p:nvSpPr>
          <p:cNvPr id="6" name="TextBox 5"/>
          <p:cNvSpPr txBox="1"/>
          <p:nvPr/>
        </p:nvSpPr>
        <p:spPr>
          <a:xfrm>
            <a:off x="9026244" y="4513683"/>
            <a:ext cx="1114594"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Analysis</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Results</a:t>
            </a:r>
          </a:p>
        </p:txBody>
      </p:sp>
      <p:sp>
        <p:nvSpPr>
          <p:cNvPr id="7" name="TextBox 6"/>
          <p:cNvSpPr txBox="1"/>
          <p:nvPr/>
        </p:nvSpPr>
        <p:spPr>
          <a:xfrm>
            <a:off x="10508625" y="4513683"/>
            <a:ext cx="997575" cy="7580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057" tIns="101057" rIns="101057" bIns="10105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Pooled</a:t>
            </a:r>
          </a:p>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effectLst/>
                <a:uFillTx/>
                <a:latin typeface="+mn-lt"/>
                <a:ea typeface="+mn-ea"/>
                <a:cs typeface="+mn-cs"/>
                <a:sym typeface="Helvetica Light"/>
              </a:rPr>
              <a:t>Results</a:t>
            </a:r>
          </a:p>
        </p:txBody>
      </p:sp>
      <p:cxnSp>
        <p:nvCxnSpPr>
          <p:cNvPr id="8" name="Straight Arrow Connector 7"/>
          <p:cNvCxnSpPr/>
          <p:nvPr/>
        </p:nvCxnSpPr>
        <p:spPr>
          <a:xfrm>
            <a:off x="9985310" y="3299404"/>
            <a:ext cx="635456" cy="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 name="Straight Arrow Connector 8"/>
          <p:cNvCxnSpPr/>
          <p:nvPr/>
        </p:nvCxnSpPr>
        <p:spPr>
          <a:xfrm>
            <a:off x="9985310" y="2537460"/>
            <a:ext cx="679202" cy="600640"/>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Straight Arrow Connector 9"/>
          <p:cNvCxnSpPr/>
          <p:nvPr/>
        </p:nvCxnSpPr>
        <p:spPr>
          <a:xfrm flipV="1">
            <a:off x="9992619" y="3564754"/>
            <a:ext cx="666864" cy="478346"/>
          </a:xfrm>
          <a:prstGeom prst="straightConnector1">
            <a:avLst/>
          </a:prstGeom>
          <a:solidFill>
            <a:schemeClr val="tx1"/>
          </a:solidFill>
          <a:ln w="508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ounded Rectangle 10"/>
          <p:cNvSpPr/>
          <p:nvPr/>
        </p:nvSpPr>
        <p:spPr>
          <a:xfrm>
            <a:off x="9230919" y="2203879"/>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245629" y="294264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234042" y="369506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700613" y="2942642"/>
            <a:ext cx="690829"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E86F49-5317-854A-8960-95148F6AA2B2}"/>
                  </a:ext>
                </a:extLst>
              </p:cNvPr>
              <p:cNvSpPr txBox="1"/>
              <p:nvPr/>
            </p:nvSpPr>
            <p:spPr>
              <a:xfrm>
                <a:off x="176798" y="1818768"/>
                <a:ext cx="8974274" cy="4731616"/>
              </a:xfrm>
              <a:prstGeom prst="rect">
                <a:avLst/>
              </a:prstGeom>
              <a:noFill/>
            </p:spPr>
            <p:txBody>
              <a:bodyPr wrap="square" rtlCol="0">
                <a:spAutoFit/>
              </a:bodyPr>
              <a:lstStyle/>
              <a:p>
                <a:r>
                  <a:rPr lang="en-US" b="0" dirty="0"/>
                  <a:t>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𝛿</m:t>
                            </m:r>
                          </m:e>
                        </m:acc>
                      </m:e>
                      <m:sub>
                        <m:r>
                          <a:rPr lang="en-US" i="1" dirty="0">
                            <a:latin typeface="Cambria Math" panose="02040503050406030204" pitchFamily="18" charset="0"/>
                          </a:rPr>
                          <m:t>𝑚</m:t>
                        </m:r>
                      </m:sub>
                    </m:sSub>
                  </m:oMath>
                </a14:m>
                <a:r>
                  <a:rPr lang="en-US" b="0" dirty="0"/>
                  <a:t> be the estimate </a:t>
                </a:r>
                <a:r>
                  <a:rPr lang="en-US" dirty="0"/>
                  <a:t>for </a:t>
                </a:r>
                <a:r>
                  <a:rPr lang="en-US" b="0" dirty="0"/>
                  <a:t>the parameter of interest (mean, regression parameter, </a:t>
                </a:r>
                <a:r>
                  <a:rPr lang="en-US" b="0" dirty="0" err="1"/>
                  <a:t>etc</a:t>
                </a:r>
                <a:r>
                  <a:rPr lang="en-US" b="0" dirty="0"/>
                  <a:t>) estimated on imputed data set</a:t>
                </a:r>
                <a:r>
                  <a:rPr lang="en-US" dirty="0"/>
                  <a:t> </a:t>
                </a:r>
                <a14:m>
                  <m:oMath xmlns:m="http://schemas.openxmlformats.org/officeDocument/2006/math">
                    <m:r>
                      <a:rPr lang="en-US" b="0" i="1" dirty="0" smtClean="0">
                        <a:latin typeface="Cambria Math" panose="02040503050406030204" pitchFamily="18" charset="0"/>
                      </a:rPr>
                      <m:t>𝑚</m:t>
                    </m:r>
                    <m:r>
                      <a:rPr lang="en-US" b="0" i="0" dirty="0" smtClean="0">
                        <a:latin typeface="Cambria Math" panose="02040503050406030204" pitchFamily="18" charset="0"/>
                      </a:rPr>
                      <m:t>.</m:t>
                    </m:r>
                  </m:oMath>
                </a14:m>
                <a:endParaRPr lang="en-US" b="0" dirty="0"/>
              </a:p>
              <a:p>
                <a:endParaRPr lang="en-US" b="0" dirty="0"/>
              </a:p>
              <a:p>
                <a:r>
                  <a:rPr lang="en-US" dirty="0"/>
                  <a:t>The estimate of the parameter is the average of the individual point estimates.</a:t>
                </a:r>
              </a:p>
              <a:p>
                <a:pPr algn="ctr"/>
                <a:r>
                  <a:rPr lang="en-US" dirty="0"/>
                  <a:t>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𝑄</m:t>
                        </m:r>
                      </m:e>
                    </m:acc>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𝑀</m:t>
                        </m:r>
                      </m:den>
                    </m:f>
                    <m:r>
                      <a:rPr lang="en-US" b="0" i="1" dirty="0" smtClean="0">
                        <a:latin typeface="Cambria Math" panose="02040503050406030204" pitchFamily="18" charset="0"/>
                      </a:rPr>
                      <m:t> </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𝑚</m:t>
                        </m:r>
                        <m:r>
                          <a:rPr lang="en-US" b="0" i="1" dirty="0" smtClean="0">
                            <a:latin typeface="Cambria Math" panose="02040503050406030204" pitchFamily="18" charset="0"/>
                          </a:rPr>
                          <m:t>=1</m:t>
                        </m:r>
                      </m:sub>
                      <m:sup>
                        <m:r>
                          <a:rPr lang="en-US" b="0" i="1" dirty="0" smtClean="0">
                            <a:latin typeface="Cambria Math" panose="02040503050406030204" pitchFamily="18" charset="0"/>
                          </a:rPr>
                          <m:t>𝑀</m:t>
                        </m:r>
                      </m:sup>
                      <m:e>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𝛿</m:t>
                                </m:r>
                              </m:e>
                            </m:acc>
                          </m:e>
                          <m:sub>
                            <m:r>
                              <a:rPr lang="en-US" b="0" i="1" dirty="0" smtClean="0">
                                <a:latin typeface="Cambria Math" panose="02040503050406030204" pitchFamily="18" charset="0"/>
                              </a:rPr>
                              <m:t>𝑚</m:t>
                            </m:r>
                          </m:sub>
                        </m:sSub>
                      </m:e>
                    </m:nary>
                    <m:r>
                      <a:rPr lang="en-US" b="0" i="1" dirty="0" smtClean="0">
                        <a:latin typeface="Cambria Math" panose="02040503050406030204" pitchFamily="18" charset="0"/>
                      </a:rPr>
                      <m:t> </m:t>
                    </m:r>
                  </m:oMath>
                </a14:m>
                <a:r>
                  <a:rPr lang="en-US" dirty="0"/>
                  <a:t> </a:t>
                </a:r>
              </a:p>
              <a:p>
                <a:endParaRPr lang="en-US" dirty="0"/>
              </a:p>
              <a:p>
                <a:r>
                  <a:rPr lang="en-US" dirty="0"/>
                  <a:t>The within-imputation variance is the average of the individual variances.</a:t>
                </a: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𝑈</m:t>
                      </m:r>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𝑀</m:t>
                          </m:r>
                        </m:den>
                      </m:f>
                      <m:r>
                        <a:rPr lang="en-US" i="1" dirty="0">
                          <a:latin typeface="Cambria Math" panose="02040503050406030204" pitchFamily="18" charset="0"/>
                        </a:rPr>
                        <m:t> </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𝑚</m:t>
                          </m:r>
                          <m:r>
                            <a:rPr lang="en-US" i="1" dirty="0">
                              <a:latin typeface="Cambria Math" panose="02040503050406030204" pitchFamily="18" charset="0"/>
                            </a:rPr>
                            <m:t>=1</m:t>
                          </m:r>
                        </m:sub>
                        <m:sup>
                          <m:r>
                            <a:rPr lang="en-US" i="1" dirty="0">
                              <a:latin typeface="Cambria Math" panose="02040503050406030204" pitchFamily="18" charset="0"/>
                            </a:rPr>
                            <m:t>𝑀</m:t>
                          </m:r>
                        </m:sup>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𝑉𝑎𝑟</m:t>
                              </m:r>
                              <m:r>
                                <a:rPr lang="en-US" b="0" i="1" dirty="0" smtClean="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𝛿</m:t>
                                  </m:r>
                                </m:e>
                              </m:acc>
                            </m:e>
                            <m:sub>
                              <m:r>
                                <a:rPr lang="en-US" i="1" dirty="0">
                                  <a:latin typeface="Cambria Math" panose="02040503050406030204" pitchFamily="18" charset="0"/>
                                </a:rPr>
                                <m:t>𝑚</m:t>
                              </m:r>
                            </m:sub>
                          </m:sSub>
                          <m:r>
                            <a:rPr lang="en-US" b="0" i="1" dirty="0" smtClean="0">
                              <a:latin typeface="Cambria Math" panose="02040503050406030204" pitchFamily="18" charset="0"/>
                            </a:rPr>
                            <m:t>)</m:t>
                          </m:r>
                        </m:e>
                      </m:nary>
                    </m:oMath>
                  </m:oMathPara>
                </a14:m>
                <a:endParaRPr lang="en-US" dirty="0"/>
              </a:p>
              <a:p>
                <a:r>
                  <a:rPr lang="en-US" dirty="0"/>
                  <a:t>The between-imputation variance is the variance of the estimates</a:t>
                </a: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𝑉𝑎𝑟</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𝛿</m:t>
                              </m:r>
                            </m:e>
                          </m:acc>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𝛿</m:t>
                              </m:r>
                            </m:e>
                          </m:acc>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𝛿</m:t>
                              </m:r>
                            </m:e>
                          </m:acc>
                        </m:e>
                        <m:sub>
                          <m:r>
                            <a:rPr lang="en-US" i="1" dirty="0">
                              <a:latin typeface="Cambria Math" panose="02040503050406030204" pitchFamily="18" charset="0"/>
                            </a:rPr>
                            <m:t>𝑚</m:t>
                          </m:r>
                        </m:sub>
                      </m:sSub>
                      <m:r>
                        <a:rPr lang="en-US" i="1" dirty="0">
                          <a:latin typeface="Cambria Math" panose="02040503050406030204" pitchFamily="18" charset="0"/>
                        </a:rPr>
                        <m:t>)</m:t>
                      </m:r>
                    </m:oMath>
                  </m:oMathPara>
                </a14:m>
                <a:endParaRPr lang="en-US" dirty="0"/>
              </a:p>
              <a:p>
                <a:endParaRPr lang="en-US" dirty="0"/>
              </a:p>
              <a:p>
                <a:r>
                  <a:rPr lang="en-US" dirty="0"/>
                  <a:t>The total variance is a weighted average of the within and between imputation variances.</a:t>
                </a:r>
              </a:p>
              <a:p>
                <a:pPr algn="ct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𝑀</m:t>
                        </m:r>
                      </m:den>
                    </m:f>
                    <m:r>
                      <a:rPr lang="en-US" b="0" i="1" smtClean="0">
                        <a:latin typeface="Cambria Math" panose="02040503050406030204" pitchFamily="18" charset="0"/>
                      </a:rPr>
                      <m:t>𝐵</m:t>
                    </m:r>
                  </m:oMath>
                </a14:m>
                <a:r>
                  <a:rPr lang="en-US" dirty="0"/>
                  <a:t>		</a:t>
                </a:r>
              </a:p>
            </p:txBody>
          </p:sp>
        </mc:Choice>
        <mc:Fallback xmlns="">
          <p:sp>
            <p:nvSpPr>
              <p:cNvPr id="5" name="TextBox 4">
                <a:extLst>
                  <a:ext uri="{FF2B5EF4-FFF2-40B4-BE49-F238E27FC236}">
                    <a16:creationId xmlns:a16="http://schemas.microsoft.com/office/drawing/2014/main" id="{15E86F49-5317-854A-8960-95148F6AA2B2}"/>
                  </a:ext>
                </a:extLst>
              </p:cNvPr>
              <p:cNvSpPr txBox="1">
                <a:spLocks noRot="1" noChangeAspect="1" noMove="1" noResize="1" noEditPoints="1" noAdjustHandles="1" noChangeArrowheads="1" noChangeShapeType="1" noTextEdit="1"/>
              </p:cNvSpPr>
              <p:nvPr/>
            </p:nvSpPr>
            <p:spPr>
              <a:xfrm>
                <a:off x="176798" y="1818768"/>
                <a:ext cx="8974274" cy="4731616"/>
              </a:xfrm>
              <a:prstGeom prst="rect">
                <a:avLst/>
              </a:prstGeom>
              <a:blipFill>
                <a:blip r:embed="rId2"/>
                <a:stretch>
                  <a:fillRect l="-424"/>
                </a:stretch>
              </a:blipFill>
            </p:spPr>
            <p:txBody>
              <a:bodyPr/>
              <a:lstStyle/>
              <a:p>
                <a:r>
                  <a:rPr lang="en-US">
                    <a:noFill/>
                  </a:rPr>
                  <a:t> </a:t>
                </a:r>
              </a:p>
            </p:txBody>
          </p:sp>
        </mc:Fallback>
      </mc:AlternateContent>
    </p:spTree>
    <p:extLst>
      <p:ext uri="{BB962C8B-B14F-4D97-AF65-F5344CB8AC3E}">
        <p14:creationId xmlns:p14="http://schemas.microsoft.com/office/powerpoint/2010/main" val="3780959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a:xfrm>
            <a:off x="371475" y="2007622"/>
            <a:ext cx="5819463" cy="4397999"/>
          </a:xfrm>
        </p:spPr>
        <p:txBody>
          <a:bodyPr>
            <a:normAutofit lnSpcReduction="10000"/>
          </a:bodyPr>
          <a:lstStyle/>
          <a:p>
            <a:pPr marL="0" indent="0">
              <a:buNone/>
            </a:pPr>
            <a:r>
              <a:rPr lang="en-US" sz="3200" dirty="0"/>
              <a:t>Compare the bias for estimates generated under MI and complete case analysis.</a:t>
            </a:r>
          </a:p>
          <a:p>
            <a:pPr marL="0" indent="0">
              <a:buNone/>
            </a:pPr>
            <a:endParaRPr lang="en-US" sz="3200" dirty="0"/>
          </a:p>
          <a:p>
            <a:pPr marL="0" indent="0">
              <a:buNone/>
            </a:pPr>
            <a:r>
              <a:rPr lang="en-US" sz="3200" dirty="0"/>
              <a:t>Bias = Truth – Estimate</a:t>
            </a:r>
          </a:p>
          <a:p>
            <a:pPr marL="0" indent="0">
              <a:buNone/>
            </a:pPr>
            <a:endParaRPr lang="en-US" sz="3200" dirty="0"/>
          </a:p>
          <a:p>
            <a:pPr marL="0" indent="0">
              <a:buNone/>
            </a:pPr>
            <a:r>
              <a:rPr lang="en-US" sz="3200" dirty="0"/>
              <a:t>”Truth” = Simulate under a known model</a:t>
            </a:r>
          </a:p>
          <a:p>
            <a:pPr marL="0" indent="0">
              <a:buNone/>
            </a:pPr>
            <a:endParaRPr lang="en-US" sz="3200" dirty="0"/>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5ADE5962-1C11-E54A-AAC3-567244679C06}" type="slidenum">
              <a:rPr lang="en-US" smtClean="0"/>
              <a:t>63</a:t>
            </a:fld>
            <a:endParaRPr lang="en-US"/>
          </a:p>
        </p:txBody>
      </p:sp>
      <p:pic>
        <p:nvPicPr>
          <p:cNvPr id="6" name="Picture 5">
            <a:extLst>
              <a:ext uri="{FF2B5EF4-FFF2-40B4-BE49-F238E27FC236}">
                <a16:creationId xmlns:a16="http://schemas.microsoft.com/office/drawing/2014/main" id="{74F93232-75A5-9F43-89A2-367AF467A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031" y="2007622"/>
            <a:ext cx="5197636" cy="4397999"/>
          </a:xfrm>
          <a:prstGeom prst="rect">
            <a:avLst/>
          </a:prstGeom>
        </p:spPr>
      </p:pic>
    </p:spTree>
    <p:extLst>
      <p:ext uri="{BB962C8B-B14F-4D97-AF65-F5344CB8AC3E}">
        <p14:creationId xmlns:p14="http://schemas.microsoft.com/office/powerpoint/2010/main" val="123779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685800" y="1636606"/>
            <a:ext cx="10820400" cy="1753705"/>
          </a:xfrm>
        </p:spPr>
        <p:txBody>
          <a:bodyPr>
            <a:normAutofit fontScale="92500" lnSpcReduction="20000"/>
          </a:bodyPr>
          <a:lstStyle/>
          <a:p>
            <a:r>
              <a:rPr lang="en-US" dirty="0"/>
              <a:t>Simulated courses </a:t>
            </a:r>
            <a:r>
              <a:rPr lang="mr-IN" dirty="0"/>
              <a:t>–</a:t>
            </a:r>
            <a:r>
              <a:rPr lang="en-US" dirty="0"/>
              <a:t> N=20 times</a:t>
            </a:r>
          </a:p>
          <a:p>
            <a:pPr lvl="1"/>
            <a:r>
              <a:rPr lang="en-US" dirty="0"/>
              <a:t>Acted as True Values</a:t>
            </a:r>
          </a:p>
          <a:p>
            <a:pPr lvl="1"/>
            <a:r>
              <a:rPr lang="en-US" dirty="0"/>
              <a:t>Pretest, Posttest, and Course Grade</a:t>
            </a:r>
          </a:p>
          <a:p>
            <a:pPr lvl="1"/>
            <a:r>
              <a:rPr lang="en-US" dirty="0"/>
              <a:t>Examined multiple course types</a:t>
            </a:r>
          </a:p>
          <a:p>
            <a:pPr lvl="2"/>
            <a:r>
              <a:rPr lang="en-US" dirty="0"/>
              <a:t>3 Performance levels</a:t>
            </a:r>
          </a:p>
          <a:p>
            <a:pPr lvl="2"/>
            <a:r>
              <a:rPr lang="en-US" dirty="0"/>
              <a:t>3 Grade distributions</a:t>
            </a:r>
          </a:p>
          <a:p>
            <a:endParaRPr lang="en-US" dirty="0"/>
          </a:p>
        </p:txBody>
      </p:sp>
      <p:sp>
        <p:nvSpPr>
          <p:cNvPr id="4" name="Slide Number Placeholder 3"/>
          <p:cNvSpPr>
            <a:spLocks noGrp="1"/>
          </p:cNvSpPr>
          <p:nvPr>
            <p:ph type="sldNum" sz="quarter" idx="12"/>
          </p:nvPr>
        </p:nvSpPr>
        <p:spPr/>
        <p:txBody>
          <a:bodyPr/>
          <a:lstStyle/>
          <a:p>
            <a:fld id="{5ADE5962-1C11-E54A-AAC3-567244679C06}" type="slidenum">
              <a:rPr lang="en-US" smtClean="0"/>
              <a:t>64</a:t>
            </a:fld>
            <a:endParaRPr lang="en-US"/>
          </a:p>
        </p:txBody>
      </p:sp>
      <p:pic>
        <p:nvPicPr>
          <p:cNvPr id="6" name="Picture 5">
            <a:extLst>
              <a:ext uri="{FF2B5EF4-FFF2-40B4-BE49-F238E27FC236}">
                <a16:creationId xmlns:a16="http://schemas.microsoft.com/office/drawing/2014/main" id="{C29C6E8D-8078-F247-B589-4705EFA1D5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8857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Bias</a:t>
            </a:r>
          </a:p>
        </p:txBody>
      </p:sp>
      <p:sp>
        <p:nvSpPr>
          <p:cNvPr id="4" name="Slide Number Placeholder 3"/>
          <p:cNvSpPr>
            <a:spLocks noGrp="1"/>
          </p:cNvSpPr>
          <p:nvPr>
            <p:ph type="sldNum" sz="quarter" idx="12"/>
          </p:nvPr>
        </p:nvSpPr>
        <p:spPr/>
        <p:txBody>
          <a:bodyPr/>
          <a:lstStyle/>
          <a:p>
            <a:fld id="{5ADE5962-1C11-E54A-AAC3-567244679C06}" type="slidenum">
              <a:rPr lang="en-US" smtClean="0"/>
              <a:t>65</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8498"/>
          <a:stretch/>
        </p:blipFill>
        <p:spPr>
          <a:xfrm>
            <a:off x="2395219" y="1154411"/>
            <a:ext cx="5313875" cy="555044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6083" t="9061" r="1612" b="36194"/>
          <a:stretch/>
        </p:blipFill>
        <p:spPr>
          <a:xfrm>
            <a:off x="8020928" y="2257870"/>
            <a:ext cx="1575581" cy="3038622"/>
          </a:xfrm>
          <a:prstGeom prst="rect">
            <a:avLst/>
          </a:prstGeom>
        </p:spPr>
      </p:pic>
      <p:sp>
        <p:nvSpPr>
          <p:cNvPr id="8" name="Rectangle 7"/>
          <p:cNvSpPr/>
          <p:nvPr/>
        </p:nvSpPr>
        <p:spPr>
          <a:xfrm>
            <a:off x="3207434" y="1772535"/>
            <a:ext cx="2166424" cy="4009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42670" y="4811156"/>
            <a:ext cx="2166424" cy="975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897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Bias</a:t>
            </a:r>
          </a:p>
        </p:txBody>
      </p:sp>
      <p:sp>
        <p:nvSpPr>
          <p:cNvPr id="4" name="Slide Number Placeholder 3"/>
          <p:cNvSpPr>
            <a:spLocks noGrp="1"/>
          </p:cNvSpPr>
          <p:nvPr>
            <p:ph type="sldNum" sz="quarter" idx="12"/>
          </p:nvPr>
        </p:nvSpPr>
        <p:spPr/>
        <p:txBody>
          <a:bodyPr/>
          <a:lstStyle/>
          <a:p>
            <a:fld id="{5ADE5962-1C11-E54A-AAC3-567244679C06}" type="slidenum">
              <a:rPr lang="en-US" smtClean="0"/>
              <a:t>66</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8498"/>
          <a:stretch/>
        </p:blipFill>
        <p:spPr>
          <a:xfrm>
            <a:off x="2395219" y="1154411"/>
            <a:ext cx="5313875" cy="555044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6083" t="9061" r="1612" b="36194"/>
          <a:stretch/>
        </p:blipFill>
        <p:spPr>
          <a:xfrm>
            <a:off x="8020928" y="2257870"/>
            <a:ext cx="1575581" cy="3038622"/>
          </a:xfrm>
          <a:prstGeom prst="rect">
            <a:avLst/>
          </a:prstGeom>
        </p:spPr>
      </p:pic>
      <p:sp>
        <p:nvSpPr>
          <p:cNvPr id="9" name="Rectangle 8"/>
          <p:cNvSpPr/>
          <p:nvPr/>
        </p:nvSpPr>
        <p:spPr>
          <a:xfrm>
            <a:off x="5542670" y="4811156"/>
            <a:ext cx="2166424" cy="975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41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Bias</a:t>
            </a:r>
          </a:p>
        </p:txBody>
      </p:sp>
      <p:sp>
        <p:nvSpPr>
          <p:cNvPr id="4" name="Slide Number Placeholder 3"/>
          <p:cNvSpPr>
            <a:spLocks noGrp="1"/>
          </p:cNvSpPr>
          <p:nvPr>
            <p:ph type="sldNum" sz="quarter" idx="12"/>
          </p:nvPr>
        </p:nvSpPr>
        <p:spPr/>
        <p:txBody>
          <a:bodyPr/>
          <a:lstStyle/>
          <a:p>
            <a:fld id="{5ADE5962-1C11-E54A-AAC3-567244679C06}" type="slidenum">
              <a:rPr lang="en-US" smtClean="0"/>
              <a:t>67</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8498"/>
          <a:stretch/>
        </p:blipFill>
        <p:spPr>
          <a:xfrm>
            <a:off x="2395219" y="1154411"/>
            <a:ext cx="5313875" cy="555044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6083" t="9061" r="1612" b="36194"/>
          <a:stretch/>
        </p:blipFill>
        <p:spPr>
          <a:xfrm>
            <a:off x="8020928" y="2257870"/>
            <a:ext cx="1575581" cy="3038622"/>
          </a:xfrm>
          <a:prstGeom prst="rect">
            <a:avLst/>
          </a:prstGeom>
        </p:spPr>
      </p:pic>
    </p:spTree>
    <p:extLst>
      <p:ext uri="{BB962C8B-B14F-4D97-AF65-F5344CB8AC3E}">
        <p14:creationId xmlns:p14="http://schemas.microsoft.com/office/powerpoint/2010/main" val="539899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Biased Results</a:t>
            </a:r>
          </a:p>
        </p:txBody>
      </p:sp>
      <p:sp>
        <p:nvSpPr>
          <p:cNvPr id="4" name="Slide Number Placeholder 3"/>
          <p:cNvSpPr>
            <a:spLocks noGrp="1"/>
          </p:cNvSpPr>
          <p:nvPr>
            <p:ph type="sldNum" sz="quarter" idx="12"/>
          </p:nvPr>
        </p:nvSpPr>
        <p:spPr/>
        <p:txBody>
          <a:bodyPr/>
          <a:lstStyle/>
          <a:p>
            <a:fld id="{5ADE5962-1C11-E54A-AAC3-567244679C06}" type="slidenum">
              <a:rPr lang="en-US" smtClean="0"/>
              <a:t>68</a:t>
            </a:fld>
            <a:endParaRPr lang="en-US"/>
          </a:p>
        </p:txBody>
      </p:sp>
      <p:sp>
        <p:nvSpPr>
          <p:cNvPr id="6" name="Content Placeholder 2"/>
          <p:cNvSpPr txBox="1">
            <a:spLocks/>
          </p:cNvSpPr>
          <p:nvPr/>
        </p:nvSpPr>
        <p:spPr>
          <a:xfrm>
            <a:off x="685800" y="2194561"/>
            <a:ext cx="4314417" cy="436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Compared </a:t>
            </a:r>
            <a:r>
              <a:rPr lang="en-US"/>
              <a:t>two courses</a:t>
            </a:r>
            <a:endParaRPr lang="en-US" dirty="0"/>
          </a:p>
        </p:txBody>
      </p:sp>
      <p:sp>
        <p:nvSpPr>
          <p:cNvPr id="7" name="Content Placeholder 2"/>
          <p:cNvSpPr txBox="1">
            <a:spLocks/>
          </p:cNvSpPr>
          <p:nvPr/>
        </p:nvSpPr>
        <p:spPr>
          <a:xfrm>
            <a:off x="685800" y="2829366"/>
            <a:ext cx="4314417" cy="42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Lecture Based</a:t>
            </a:r>
          </a:p>
        </p:txBody>
      </p:sp>
      <p:sp>
        <p:nvSpPr>
          <p:cNvPr id="8" name="Content Placeholder 2"/>
          <p:cNvSpPr txBox="1">
            <a:spLocks/>
          </p:cNvSpPr>
          <p:nvPr/>
        </p:nvSpPr>
        <p:spPr>
          <a:xfrm>
            <a:off x="685800" y="4586068"/>
            <a:ext cx="4314417" cy="186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Active Engagement</a:t>
            </a:r>
          </a:p>
        </p:txBody>
      </p:sp>
      <p:sp>
        <p:nvSpPr>
          <p:cNvPr id="12" name="Content Placeholder 2"/>
          <p:cNvSpPr txBox="1">
            <a:spLocks/>
          </p:cNvSpPr>
          <p:nvPr/>
        </p:nvSpPr>
        <p:spPr>
          <a:xfrm>
            <a:off x="685797" y="3223933"/>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6" name="Content Placeholder 2"/>
          <p:cNvSpPr txBox="1">
            <a:spLocks/>
          </p:cNvSpPr>
          <p:nvPr/>
        </p:nvSpPr>
        <p:spPr>
          <a:xfrm>
            <a:off x="685799" y="4968101"/>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Tree>
    <p:extLst>
      <p:ext uri="{BB962C8B-B14F-4D97-AF65-F5344CB8AC3E}">
        <p14:creationId xmlns:p14="http://schemas.microsoft.com/office/powerpoint/2010/main" val="1759844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Biased Results</a:t>
            </a:r>
          </a:p>
        </p:txBody>
      </p:sp>
      <p:sp>
        <p:nvSpPr>
          <p:cNvPr id="4" name="Slide Number Placeholder 3"/>
          <p:cNvSpPr>
            <a:spLocks noGrp="1"/>
          </p:cNvSpPr>
          <p:nvPr>
            <p:ph type="sldNum" sz="quarter" idx="12"/>
          </p:nvPr>
        </p:nvSpPr>
        <p:spPr/>
        <p:txBody>
          <a:bodyPr/>
          <a:lstStyle/>
          <a:p>
            <a:fld id="{5ADE5962-1C11-E54A-AAC3-567244679C06}" type="slidenum">
              <a:rPr lang="en-US" smtClean="0"/>
              <a:t>69</a:t>
            </a:fld>
            <a:endParaRPr lang="en-US"/>
          </a:p>
        </p:txBody>
      </p:sp>
      <p:sp>
        <p:nvSpPr>
          <p:cNvPr id="6" name="Content Placeholder 2"/>
          <p:cNvSpPr txBox="1">
            <a:spLocks/>
          </p:cNvSpPr>
          <p:nvPr/>
        </p:nvSpPr>
        <p:spPr>
          <a:xfrm>
            <a:off x="685800" y="2194561"/>
            <a:ext cx="4314417" cy="436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Compared </a:t>
            </a:r>
            <a:r>
              <a:rPr lang="en-US"/>
              <a:t>two courses</a:t>
            </a:r>
            <a:endParaRPr lang="en-US" dirty="0"/>
          </a:p>
        </p:txBody>
      </p:sp>
      <p:sp>
        <p:nvSpPr>
          <p:cNvPr id="7" name="Content Placeholder 2"/>
          <p:cNvSpPr txBox="1">
            <a:spLocks/>
          </p:cNvSpPr>
          <p:nvPr/>
        </p:nvSpPr>
        <p:spPr>
          <a:xfrm>
            <a:off x="685800" y="2829366"/>
            <a:ext cx="4314417" cy="42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Lecture Based</a:t>
            </a:r>
          </a:p>
        </p:txBody>
      </p:sp>
      <p:sp>
        <p:nvSpPr>
          <p:cNvPr id="8" name="Content Placeholder 2"/>
          <p:cNvSpPr txBox="1">
            <a:spLocks/>
          </p:cNvSpPr>
          <p:nvPr/>
        </p:nvSpPr>
        <p:spPr>
          <a:xfrm>
            <a:off x="685800" y="4586068"/>
            <a:ext cx="4314417" cy="186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Active Engagement</a:t>
            </a:r>
          </a:p>
        </p:txBody>
      </p:sp>
      <p:sp>
        <p:nvSpPr>
          <p:cNvPr id="12" name="Content Placeholder 2"/>
          <p:cNvSpPr txBox="1">
            <a:spLocks/>
          </p:cNvSpPr>
          <p:nvPr/>
        </p:nvSpPr>
        <p:spPr>
          <a:xfrm>
            <a:off x="685797" y="3223933"/>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4" name="Content Placeholder 2"/>
          <p:cNvSpPr txBox="1">
            <a:spLocks/>
          </p:cNvSpPr>
          <p:nvPr/>
        </p:nvSpPr>
        <p:spPr>
          <a:xfrm>
            <a:off x="685796" y="3500878"/>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grade distribution</a:t>
            </a:r>
          </a:p>
        </p:txBody>
      </p:sp>
      <p:sp>
        <p:nvSpPr>
          <p:cNvPr id="15" name="Content Placeholder 2"/>
          <p:cNvSpPr txBox="1">
            <a:spLocks/>
          </p:cNvSpPr>
          <p:nvPr/>
        </p:nvSpPr>
        <p:spPr>
          <a:xfrm>
            <a:off x="685795" y="3809784"/>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participation ~30%</a:t>
            </a:r>
          </a:p>
        </p:txBody>
      </p:sp>
      <p:sp>
        <p:nvSpPr>
          <p:cNvPr id="16" name="Content Placeholder 2"/>
          <p:cNvSpPr txBox="1">
            <a:spLocks/>
          </p:cNvSpPr>
          <p:nvPr/>
        </p:nvSpPr>
        <p:spPr>
          <a:xfrm>
            <a:off x="685799" y="4968101"/>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7" name="Content Placeholder 2"/>
          <p:cNvSpPr txBox="1">
            <a:spLocks/>
          </p:cNvSpPr>
          <p:nvPr/>
        </p:nvSpPr>
        <p:spPr>
          <a:xfrm>
            <a:off x="685798" y="5245046"/>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grade distribution</a:t>
            </a:r>
          </a:p>
        </p:txBody>
      </p:sp>
      <p:sp>
        <p:nvSpPr>
          <p:cNvPr id="18" name="Content Placeholder 2"/>
          <p:cNvSpPr txBox="1">
            <a:spLocks/>
          </p:cNvSpPr>
          <p:nvPr/>
        </p:nvSpPr>
        <p:spPr>
          <a:xfrm>
            <a:off x="685797" y="5553952"/>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participation ~80%</a:t>
            </a:r>
          </a:p>
        </p:txBody>
      </p:sp>
    </p:spTree>
    <p:extLst>
      <p:ext uri="{BB962C8B-B14F-4D97-AF65-F5344CB8AC3E}">
        <p14:creationId xmlns:p14="http://schemas.microsoft.com/office/powerpoint/2010/main" val="192826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Sandia report and US achievement: An assessment (1994) [1]</a:t>
            </a:r>
          </a:p>
        </p:txBody>
      </p:sp>
      <p:sp>
        <p:nvSpPr>
          <p:cNvPr id="3" name="Content Placeholder 2"/>
          <p:cNvSpPr>
            <a:spLocks noGrp="1"/>
          </p:cNvSpPr>
          <p:nvPr>
            <p:ph idx="1"/>
          </p:nvPr>
        </p:nvSpPr>
        <p:spPr>
          <a:xfrm>
            <a:off x="838200" y="2008027"/>
            <a:ext cx="5450058" cy="1480761"/>
          </a:xfrm>
        </p:spPr>
        <p:txBody>
          <a:bodyPr>
            <a:noAutofit/>
          </a:bodyPr>
          <a:lstStyle/>
          <a:p>
            <a:r>
              <a:rPr lang="en-US" sz="2800" dirty="0"/>
              <a:t>Scientist at Sandia National Laboratory</a:t>
            </a:r>
          </a:p>
          <a:p>
            <a:r>
              <a:rPr lang="en-US" sz="2800" dirty="0"/>
              <a:t>Reanalyzed the data</a:t>
            </a:r>
          </a:p>
          <a:p>
            <a:endParaRPr lang="en-US" sz="2800" dirty="0"/>
          </a:p>
        </p:txBody>
      </p:sp>
      <p:sp>
        <p:nvSpPr>
          <p:cNvPr id="4" name="Slide Number Placeholder 3"/>
          <p:cNvSpPr>
            <a:spLocks noGrp="1"/>
          </p:cNvSpPr>
          <p:nvPr>
            <p:ph type="sldNum" sz="quarter" idx="12"/>
          </p:nvPr>
        </p:nvSpPr>
        <p:spPr/>
        <p:txBody>
          <a:bodyPr/>
          <a:lstStyle/>
          <a:p>
            <a:fld id="{5ADE5962-1C11-E54A-AAC3-567244679C06}" type="slidenum">
              <a:rPr lang="en-US" smtClean="0"/>
              <a:t>7</a:t>
            </a:fld>
            <a:endParaRPr lang="en-US"/>
          </a:p>
        </p:txBody>
      </p:sp>
      <p:sp>
        <p:nvSpPr>
          <p:cNvPr id="7" name="Content Placeholder 2"/>
          <p:cNvSpPr txBox="1">
            <a:spLocks/>
          </p:cNvSpPr>
          <p:nvPr/>
        </p:nvSpPr>
        <p:spPr>
          <a:xfrm>
            <a:off x="838200" y="3488789"/>
            <a:ext cx="5450058" cy="984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Separated students into 5 performance groups</a:t>
            </a:r>
          </a:p>
        </p:txBody>
      </p:sp>
      <p:cxnSp>
        <p:nvCxnSpPr>
          <p:cNvPr id="10" name="Straight Connector 9"/>
          <p:cNvCxnSpPr/>
          <p:nvPr/>
        </p:nvCxnSpPr>
        <p:spPr>
          <a:xfrm>
            <a:off x="7469942" y="2686929"/>
            <a:ext cx="0" cy="2419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69942" y="5106572"/>
            <a:ext cx="3291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21945" y="2803115"/>
            <a:ext cx="22984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6258720" y="3626848"/>
            <a:ext cx="1630575" cy="461665"/>
          </a:xfrm>
          <a:prstGeom prst="rect">
            <a:avLst/>
          </a:prstGeom>
          <a:noFill/>
        </p:spPr>
        <p:txBody>
          <a:bodyPr wrap="none" rtlCol="0">
            <a:spAutoFit/>
          </a:bodyPr>
          <a:lstStyle/>
          <a:p>
            <a:r>
              <a:rPr lang="en-US" sz="2400" dirty="0"/>
              <a:t>SAT Score</a:t>
            </a:r>
          </a:p>
        </p:txBody>
      </p:sp>
      <p:sp>
        <p:nvSpPr>
          <p:cNvPr id="17" name="TextBox 16"/>
          <p:cNvSpPr txBox="1"/>
          <p:nvPr/>
        </p:nvSpPr>
        <p:spPr>
          <a:xfrm>
            <a:off x="8682890" y="5194133"/>
            <a:ext cx="865943" cy="461665"/>
          </a:xfrm>
          <a:prstGeom prst="rect">
            <a:avLst/>
          </a:prstGeom>
          <a:noFill/>
        </p:spPr>
        <p:txBody>
          <a:bodyPr wrap="none" rtlCol="0">
            <a:spAutoFit/>
          </a:bodyPr>
          <a:lstStyle/>
          <a:p>
            <a:r>
              <a:rPr lang="en-US" sz="2400" dirty="0"/>
              <a:t>Time</a:t>
            </a:r>
          </a:p>
        </p:txBody>
      </p:sp>
      <p:sp>
        <p:nvSpPr>
          <p:cNvPr id="5" name="Oval 4"/>
          <p:cNvSpPr/>
          <p:nvPr/>
        </p:nvSpPr>
        <p:spPr>
          <a:xfrm>
            <a:off x="7635045" y="2717079"/>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35045" y="3198086"/>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35045" y="3694098"/>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35045" y="4175589"/>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35045" y="4672877"/>
            <a:ext cx="186900" cy="1876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7821943" y="3291907"/>
            <a:ext cx="22984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1943" y="3787919"/>
            <a:ext cx="22984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821944" y="4269410"/>
            <a:ext cx="22984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23093" y="4770007"/>
            <a:ext cx="22984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838200" y="4340507"/>
            <a:ext cx="5450058" cy="518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No change over time</a:t>
            </a:r>
          </a:p>
        </p:txBody>
      </p:sp>
      <p:sp>
        <p:nvSpPr>
          <p:cNvPr id="27" name="Content Placeholder 2"/>
          <p:cNvSpPr txBox="1">
            <a:spLocks/>
          </p:cNvSpPr>
          <p:nvPr/>
        </p:nvSpPr>
        <p:spPr>
          <a:xfrm>
            <a:off x="838200" y="4806672"/>
            <a:ext cx="7924800" cy="1095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More students took the SAT</a:t>
            </a:r>
          </a:p>
          <a:p>
            <a:r>
              <a:rPr lang="en-US" sz="2400" dirty="0"/>
              <a:t>Simpsons Paradox (subgroup behavior does not match combined group behavior)</a:t>
            </a:r>
          </a:p>
        </p:txBody>
      </p:sp>
      <p:sp>
        <p:nvSpPr>
          <p:cNvPr id="6" name="Right Triangle 5"/>
          <p:cNvSpPr/>
          <p:nvPr/>
        </p:nvSpPr>
        <p:spPr>
          <a:xfrm flipH="1">
            <a:off x="7728492" y="4376701"/>
            <a:ext cx="2391895" cy="39166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7728491" y="3939697"/>
            <a:ext cx="2391895" cy="329714"/>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flipH="1">
            <a:off x="7728489" y="3558990"/>
            <a:ext cx="2391895" cy="2327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flipH="1">
            <a:off x="7728488" y="3171804"/>
            <a:ext cx="2391895" cy="11114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9701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Biased Results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0217" y="2057400"/>
            <a:ext cx="6953414" cy="4526279"/>
          </a:xfrm>
        </p:spPr>
      </p:pic>
      <p:sp>
        <p:nvSpPr>
          <p:cNvPr id="4" name="Slide Number Placeholder 3"/>
          <p:cNvSpPr>
            <a:spLocks noGrp="1"/>
          </p:cNvSpPr>
          <p:nvPr>
            <p:ph type="sldNum" sz="quarter" idx="12"/>
          </p:nvPr>
        </p:nvSpPr>
        <p:spPr/>
        <p:txBody>
          <a:bodyPr/>
          <a:lstStyle/>
          <a:p>
            <a:fld id="{5ADE5962-1C11-E54A-AAC3-567244679C06}" type="slidenum">
              <a:rPr lang="en-US" smtClean="0"/>
              <a:t>70</a:t>
            </a:fld>
            <a:endParaRPr lang="en-US"/>
          </a:p>
        </p:txBody>
      </p:sp>
      <p:sp>
        <p:nvSpPr>
          <p:cNvPr id="6" name="Content Placeholder 2"/>
          <p:cNvSpPr txBox="1">
            <a:spLocks/>
          </p:cNvSpPr>
          <p:nvPr/>
        </p:nvSpPr>
        <p:spPr>
          <a:xfrm>
            <a:off x="685800" y="2194561"/>
            <a:ext cx="4314417" cy="436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Compared </a:t>
            </a:r>
            <a:r>
              <a:rPr lang="en-US"/>
              <a:t>two courses</a:t>
            </a:r>
            <a:endParaRPr lang="en-US" dirty="0"/>
          </a:p>
        </p:txBody>
      </p:sp>
      <p:sp>
        <p:nvSpPr>
          <p:cNvPr id="7" name="Content Placeholder 2"/>
          <p:cNvSpPr txBox="1">
            <a:spLocks/>
          </p:cNvSpPr>
          <p:nvPr/>
        </p:nvSpPr>
        <p:spPr>
          <a:xfrm>
            <a:off x="685800" y="2829366"/>
            <a:ext cx="4314417" cy="42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Lecture Based</a:t>
            </a:r>
          </a:p>
        </p:txBody>
      </p:sp>
      <p:sp>
        <p:nvSpPr>
          <p:cNvPr id="8" name="Content Placeholder 2"/>
          <p:cNvSpPr txBox="1">
            <a:spLocks/>
          </p:cNvSpPr>
          <p:nvPr/>
        </p:nvSpPr>
        <p:spPr>
          <a:xfrm>
            <a:off x="685800" y="4586068"/>
            <a:ext cx="4314417" cy="186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Active Engagement</a:t>
            </a:r>
          </a:p>
        </p:txBody>
      </p:sp>
      <p:sp>
        <p:nvSpPr>
          <p:cNvPr id="10" name="Rectangle 9"/>
          <p:cNvSpPr/>
          <p:nvPr/>
        </p:nvSpPr>
        <p:spPr>
          <a:xfrm>
            <a:off x="8028322" y="2716822"/>
            <a:ext cx="1810073" cy="328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59149" y="2716822"/>
            <a:ext cx="1810073" cy="328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85797" y="3223933"/>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4" name="Content Placeholder 2"/>
          <p:cNvSpPr txBox="1">
            <a:spLocks/>
          </p:cNvSpPr>
          <p:nvPr/>
        </p:nvSpPr>
        <p:spPr>
          <a:xfrm>
            <a:off x="685796" y="3500878"/>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grade distribution</a:t>
            </a:r>
          </a:p>
        </p:txBody>
      </p:sp>
      <p:sp>
        <p:nvSpPr>
          <p:cNvPr id="15" name="Content Placeholder 2"/>
          <p:cNvSpPr txBox="1">
            <a:spLocks/>
          </p:cNvSpPr>
          <p:nvPr/>
        </p:nvSpPr>
        <p:spPr>
          <a:xfrm>
            <a:off x="685795" y="3809784"/>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participation ~30%</a:t>
            </a:r>
          </a:p>
        </p:txBody>
      </p:sp>
      <p:sp>
        <p:nvSpPr>
          <p:cNvPr id="16" name="Content Placeholder 2"/>
          <p:cNvSpPr txBox="1">
            <a:spLocks/>
          </p:cNvSpPr>
          <p:nvPr/>
        </p:nvSpPr>
        <p:spPr>
          <a:xfrm>
            <a:off x="685799" y="4968101"/>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7" name="Content Placeholder 2"/>
          <p:cNvSpPr txBox="1">
            <a:spLocks/>
          </p:cNvSpPr>
          <p:nvPr/>
        </p:nvSpPr>
        <p:spPr>
          <a:xfrm>
            <a:off x="685798" y="5245046"/>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grade distribution</a:t>
            </a:r>
          </a:p>
        </p:txBody>
      </p:sp>
      <p:sp>
        <p:nvSpPr>
          <p:cNvPr id="18" name="Content Placeholder 2"/>
          <p:cNvSpPr txBox="1">
            <a:spLocks/>
          </p:cNvSpPr>
          <p:nvPr/>
        </p:nvSpPr>
        <p:spPr>
          <a:xfrm>
            <a:off x="685797" y="5553952"/>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participation ~80%</a:t>
            </a:r>
          </a:p>
        </p:txBody>
      </p:sp>
    </p:spTree>
    <p:extLst>
      <p:ext uri="{BB962C8B-B14F-4D97-AF65-F5344CB8AC3E}">
        <p14:creationId xmlns:p14="http://schemas.microsoft.com/office/powerpoint/2010/main" val="355979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Biased Results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0217" y="2057400"/>
            <a:ext cx="6953414" cy="4526279"/>
          </a:xfrm>
        </p:spPr>
      </p:pic>
      <p:sp>
        <p:nvSpPr>
          <p:cNvPr id="4" name="Slide Number Placeholder 3"/>
          <p:cNvSpPr>
            <a:spLocks noGrp="1"/>
          </p:cNvSpPr>
          <p:nvPr>
            <p:ph type="sldNum" sz="quarter" idx="12"/>
          </p:nvPr>
        </p:nvSpPr>
        <p:spPr/>
        <p:txBody>
          <a:bodyPr/>
          <a:lstStyle/>
          <a:p>
            <a:fld id="{5ADE5962-1C11-E54A-AAC3-567244679C06}" type="slidenum">
              <a:rPr lang="en-US" smtClean="0"/>
              <a:t>71</a:t>
            </a:fld>
            <a:endParaRPr lang="en-US"/>
          </a:p>
        </p:txBody>
      </p:sp>
      <p:sp>
        <p:nvSpPr>
          <p:cNvPr id="6" name="Content Placeholder 2"/>
          <p:cNvSpPr txBox="1">
            <a:spLocks/>
          </p:cNvSpPr>
          <p:nvPr/>
        </p:nvSpPr>
        <p:spPr>
          <a:xfrm>
            <a:off x="685800" y="2194561"/>
            <a:ext cx="4314417" cy="436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Compared </a:t>
            </a:r>
            <a:r>
              <a:rPr lang="en-US"/>
              <a:t>two courses</a:t>
            </a:r>
            <a:endParaRPr lang="en-US" dirty="0"/>
          </a:p>
        </p:txBody>
      </p:sp>
      <p:sp>
        <p:nvSpPr>
          <p:cNvPr id="7" name="Content Placeholder 2"/>
          <p:cNvSpPr txBox="1">
            <a:spLocks/>
          </p:cNvSpPr>
          <p:nvPr/>
        </p:nvSpPr>
        <p:spPr>
          <a:xfrm>
            <a:off x="685800" y="2829366"/>
            <a:ext cx="4314417" cy="42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Lecture Based</a:t>
            </a:r>
          </a:p>
        </p:txBody>
      </p:sp>
      <p:sp>
        <p:nvSpPr>
          <p:cNvPr id="8" name="Content Placeholder 2"/>
          <p:cNvSpPr txBox="1">
            <a:spLocks/>
          </p:cNvSpPr>
          <p:nvPr/>
        </p:nvSpPr>
        <p:spPr>
          <a:xfrm>
            <a:off x="685800" y="4586068"/>
            <a:ext cx="4314417" cy="186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Active Engagement</a:t>
            </a:r>
          </a:p>
        </p:txBody>
      </p:sp>
      <p:sp>
        <p:nvSpPr>
          <p:cNvPr id="11" name="Rectangle 10"/>
          <p:cNvSpPr/>
          <p:nvPr/>
        </p:nvSpPr>
        <p:spPr>
          <a:xfrm>
            <a:off x="10059149" y="2716822"/>
            <a:ext cx="1810073" cy="328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85797" y="3223933"/>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4" name="Content Placeholder 2"/>
          <p:cNvSpPr txBox="1">
            <a:spLocks/>
          </p:cNvSpPr>
          <p:nvPr/>
        </p:nvSpPr>
        <p:spPr>
          <a:xfrm>
            <a:off x="685796" y="3500878"/>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grade distribution</a:t>
            </a:r>
          </a:p>
        </p:txBody>
      </p:sp>
      <p:sp>
        <p:nvSpPr>
          <p:cNvPr id="15" name="Content Placeholder 2"/>
          <p:cNvSpPr txBox="1">
            <a:spLocks/>
          </p:cNvSpPr>
          <p:nvPr/>
        </p:nvSpPr>
        <p:spPr>
          <a:xfrm>
            <a:off x="685795" y="3809784"/>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participation ~30%</a:t>
            </a:r>
          </a:p>
        </p:txBody>
      </p:sp>
      <p:sp>
        <p:nvSpPr>
          <p:cNvPr id="16" name="Content Placeholder 2"/>
          <p:cNvSpPr txBox="1">
            <a:spLocks/>
          </p:cNvSpPr>
          <p:nvPr/>
        </p:nvSpPr>
        <p:spPr>
          <a:xfrm>
            <a:off x="685799" y="4968101"/>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7" name="Content Placeholder 2"/>
          <p:cNvSpPr txBox="1">
            <a:spLocks/>
          </p:cNvSpPr>
          <p:nvPr/>
        </p:nvSpPr>
        <p:spPr>
          <a:xfrm>
            <a:off x="685798" y="5245046"/>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grade distribution</a:t>
            </a:r>
          </a:p>
        </p:txBody>
      </p:sp>
      <p:sp>
        <p:nvSpPr>
          <p:cNvPr id="18" name="Content Placeholder 2"/>
          <p:cNvSpPr txBox="1">
            <a:spLocks/>
          </p:cNvSpPr>
          <p:nvPr/>
        </p:nvSpPr>
        <p:spPr>
          <a:xfrm>
            <a:off x="685797" y="5553952"/>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participation ~80%</a:t>
            </a:r>
          </a:p>
        </p:txBody>
      </p:sp>
    </p:spTree>
    <p:extLst>
      <p:ext uri="{BB962C8B-B14F-4D97-AF65-F5344CB8AC3E}">
        <p14:creationId xmlns:p14="http://schemas.microsoft.com/office/powerpoint/2010/main" val="265450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br>
              <a:rPr lang="en-US" dirty="0"/>
            </a:br>
            <a:r>
              <a:rPr lang="en-US" dirty="0"/>
              <a:t>Biased Results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0217" y="2057400"/>
            <a:ext cx="6953414" cy="4526279"/>
          </a:xfrm>
        </p:spPr>
      </p:pic>
      <p:sp>
        <p:nvSpPr>
          <p:cNvPr id="4" name="Slide Number Placeholder 3"/>
          <p:cNvSpPr>
            <a:spLocks noGrp="1"/>
          </p:cNvSpPr>
          <p:nvPr>
            <p:ph type="sldNum" sz="quarter" idx="12"/>
          </p:nvPr>
        </p:nvSpPr>
        <p:spPr/>
        <p:txBody>
          <a:bodyPr/>
          <a:lstStyle/>
          <a:p>
            <a:fld id="{5ADE5962-1C11-E54A-AAC3-567244679C06}" type="slidenum">
              <a:rPr lang="en-US" smtClean="0"/>
              <a:t>72</a:t>
            </a:fld>
            <a:endParaRPr lang="en-US"/>
          </a:p>
        </p:txBody>
      </p:sp>
      <p:sp>
        <p:nvSpPr>
          <p:cNvPr id="6" name="Content Placeholder 2"/>
          <p:cNvSpPr txBox="1">
            <a:spLocks/>
          </p:cNvSpPr>
          <p:nvPr/>
        </p:nvSpPr>
        <p:spPr>
          <a:xfrm>
            <a:off x="685800" y="2194561"/>
            <a:ext cx="4314417" cy="436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Compared </a:t>
            </a:r>
            <a:r>
              <a:rPr lang="en-US"/>
              <a:t>two courses</a:t>
            </a:r>
            <a:endParaRPr lang="en-US" dirty="0"/>
          </a:p>
        </p:txBody>
      </p:sp>
      <p:sp>
        <p:nvSpPr>
          <p:cNvPr id="7" name="Content Placeholder 2"/>
          <p:cNvSpPr txBox="1">
            <a:spLocks/>
          </p:cNvSpPr>
          <p:nvPr/>
        </p:nvSpPr>
        <p:spPr>
          <a:xfrm>
            <a:off x="685800" y="2829366"/>
            <a:ext cx="4314417" cy="42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Lecture Based</a:t>
            </a:r>
          </a:p>
        </p:txBody>
      </p:sp>
      <p:sp>
        <p:nvSpPr>
          <p:cNvPr id="8" name="Content Placeholder 2"/>
          <p:cNvSpPr txBox="1">
            <a:spLocks/>
          </p:cNvSpPr>
          <p:nvPr/>
        </p:nvSpPr>
        <p:spPr>
          <a:xfrm>
            <a:off x="685800" y="4586068"/>
            <a:ext cx="4314417" cy="186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Active Engagement</a:t>
            </a:r>
          </a:p>
        </p:txBody>
      </p:sp>
      <p:sp>
        <p:nvSpPr>
          <p:cNvPr id="12" name="Content Placeholder 2"/>
          <p:cNvSpPr txBox="1">
            <a:spLocks/>
          </p:cNvSpPr>
          <p:nvPr/>
        </p:nvSpPr>
        <p:spPr>
          <a:xfrm>
            <a:off x="685797" y="3223933"/>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4" name="Content Placeholder 2"/>
          <p:cNvSpPr txBox="1">
            <a:spLocks/>
          </p:cNvSpPr>
          <p:nvPr/>
        </p:nvSpPr>
        <p:spPr>
          <a:xfrm>
            <a:off x="685796" y="3500878"/>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grade distribution</a:t>
            </a:r>
          </a:p>
        </p:txBody>
      </p:sp>
      <p:sp>
        <p:nvSpPr>
          <p:cNvPr id="15" name="Content Placeholder 2"/>
          <p:cNvSpPr txBox="1">
            <a:spLocks/>
          </p:cNvSpPr>
          <p:nvPr/>
        </p:nvSpPr>
        <p:spPr>
          <a:xfrm>
            <a:off x="685795" y="3809784"/>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Low participation ~30%</a:t>
            </a:r>
          </a:p>
        </p:txBody>
      </p:sp>
      <p:sp>
        <p:nvSpPr>
          <p:cNvPr id="16" name="Content Placeholder 2"/>
          <p:cNvSpPr txBox="1">
            <a:spLocks/>
          </p:cNvSpPr>
          <p:nvPr/>
        </p:nvSpPr>
        <p:spPr>
          <a:xfrm>
            <a:off x="685799" y="4968101"/>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Average performance</a:t>
            </a:r>
          </a:p>
        </p:txBody>
      </p:sp>
      <p:sp>
        <p:nvSpPr>
          <p:cNvPr id="17" name="Content Placeholder 2"/>
          <p:cNvSpPr txBox="1">
            <a:spLocks/>
          </p:cNvSpPr>
          <p:nvPr/>
        </p:nvSpPr>
        <p:spPr>
          <a:xfrm>
            <a:off x="685798" y="5245046"/>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grade distribution</a:t>
            </a:r>
          </a:p>
        </p:txBody>
      </p:sp>
      <p:sp>
        <p:nvSpPr>
          <p:cNvPr id="18" name="Content Placeholder 2"/>
          <p:cNvSpPr txBox="1">
            <a:spLocks/>
          </p:cNvSpPr>
          <p:nvPr/>
        </p:nvSpPr>
        <p:spPr>
          <a:xfrm>
            <a:off x="685797" y="5553952"/>
            <a:ext cx="4314417" cy="466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High participation ~80%</a:t>
            </a:r>
          </a:p>
        </p:txBody>
      </p:sp>
    </p:spTree>
    <p:extLst>
      <p:ext uri="{BB962C8B-B14F-4D97-AF65-F5344CB8AC3E}">
        <p14:creationId xmlns:p14="http://schemas.microsoft.com/office/powerpoint/2010/main" val="495151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r>
              <a:rPr lang="en-US" sz="2800" dirty="0"/>
              <a:t>PER studies (among other disciplines)</a:t>
            </a:r>
          </a:p>
          <a:p>
            <a:pPr lvl="1"/>
            <a:r>
              <a:rPr lang="en-US" sz="2800" dirty="0"/>
              <a:t>often use complete case analysis</a:t>
            </a:r>
          </a:p>
          <a:p>
            <a:pPr lvl="1"/>
            <a:r>
              <a:rPr lang="en-US" sz="2800" dirty="0"/>
              <a:t>which don’t meet MCAR assumptions</a:t>
            </a:r>
          </a:p>
          <a:p>
            <a:pPr lvl="1"/>
            <a:r>
              <a:rPr lang="en-US" sz="2800" dirty="0"/>
              <a:t>and so are likely biased</a:t>
            </a:r>
          </a:p>
          <a:p>
            <a:r>
              <a:rPr lang="en-US" sz="2800" dirty="0"/>
              <a:t>Results for bias indicate </a:t>
            </a:r>
          </a:p>
          <a:p>
            <a:pPr lvl="1"/>
            <a:r>
              <a:rPr lang="en-US" sz="2800" dirty="0"/>
              <a:t>this bias may be very large</a:t>
            </a:r>
          </a:p>
          <a:p>
            <a:pPr lvl="1"/>
            <a:r>
              <a:rPr lang="en-US" sz="2800" dirty="0"/>
              <a:t>obscure differences across courses</a:t>
            </a:r>
          </a:p>
          <a:p>
            <a:pPr lvl="1"/>
            <a:endParaRPr lang="en-US" sz="2800" dirty="0"/>
          </a:p>
        </p:txBody>
      </p:sp>
      <p:sp>
        <p:nvSpPr>
          <p:cNvPr id="4" name="Slide Number Placeholder 3"/>
          <p:cNvSpPr>
            <a:spLocks noGrp="1"/>
          </p:cNvSpPr>
          <p:nvPr>
            <p:ph type="sldNum" sz="quarter" idx="12"/>
          </p:nvPr>
        </p:nvSpPr>
        <p:spPr/>
        <p:txBody>
          <a:bodyPr/>
          <a:lstStyle/>
          <a:p>
            <a:fld id="{5ADE5962-1C11-E54A-AAC3-567244679C06}" type="slidenum">
              <a:rPr lang="en-US" smtClean="0"/>
              <a:t>73</a:t>
            </a:fld>
            <a:endParaRPr lang="en-US"/>
          </a:p>
        </p:txBody>
      </p:sp>
    </p:spTree>
    <p:extLst>
      <p:ext uri="{BB962C8B-B14F-4D97-AF65-F5344CB8AC3E}">
        <p14:creationId xmlns:p14="http://schemas.microsoft.com/office/powerpoint/2010/main" val="638043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This work is funded [Ben and Jayson] in part by NSF-IUSE Grant No. DUE-1525338 and is Contribution No. LAA-059 of the Learning Assistant Alliance. We are grateful to the Learning Assistant Alliance, the Learning Assistant Program at the University of Colorado Boulder for establishing the foundation for LASSO and LASSO studies. </a:t>
            </a:r>
          </a:p>
        </p:txBody>
      </p:sp>
      <p:sp>
        <p:nvSpPr>
          <p:cNvPr id="4" name="Slide Number Placeholder 3"/>
          <p:cNvSpPr>
            <a:spLocks noGrp="1"/>
          </p:cNvSpPr>
          <p:nvPr>
            <p:ph type="sldNum" sz="quarter" idx="12"/>
          </p:nvPr>
        </p:nvSpPr>
        <p:spPr/>
        <p:txBody>
          <a:bodyPr/>
          <a:lstStyle/>
          <a:p>
            <a:fld id="{5ADE5962-1C11-E54A-AAC3-567244679C06}" type="slidenum">
              <a:rPr lang="en-US" smtClean="0"/>
              <a:t>74</a:t>
            </a:fld>
            <a:endParaRPr lang="en-US"/>
          </a:p>
        </p:txBody>
      </p:sp>
    </p:spTree>
    <p:extLst>
      <p:ext uri="{BB962C8B-B14F-4D97-AF65-F5344CB8AC3E}">
        <p14:creationId xmlns:p14="http://schemas.microsoft.com/office/powerpoint/2010/main" val="709076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a:t>Stedman, L. C. (1994). The Sandia report and US achievement: An assessment. </a:t>
            </a:r>
            <a:r>
              <a:rPr lang="en-US" i="1" dirty="0"/>
              <a:t>The Journal of Educational Research</a:t>
            </a:r>
            <a:r>
              <a:rPr lang="en-US" dirty="0"/>
              <a:t>, </a:t>
            </a:r>
            <a:r>
              <a:rPr lang="en-US" i="1" dirty="0"/>
              <a:t>87</a:t>
            </a:r>
            <a:r>
              <a:rPr lang="en-US" dirty="0"/>
              <a:t>(3), 133-146.</a:t>
            </a:r>
          </a:p>
          <a:p>
            <a:pPr marL="457200" indent="-457200">
              <a:buFont typeface="+mj-lt"/>
              <a:buAutoNum type="arabicPeriod"/>
            </a:pPr>
            <a:r>
              <a:rPr lang="en-US" dirty="0"/>
              <a:t>Miyake, A., </a:t>
            </a:r>
            <a:r>
              <a:rPr lang="en-US" dirty="0" err="1"/>
              <a:t>Kost</a:t>
            </a:r>
            <a:r>
              <a:rPr lang="en-US" dirty="0"/>
              <a:t>-Smith, L. E., Finkelstein, N. D., Pollock, S. J., Cohen, G. L., &amp; Ito, T. A. (2010). Reducing the gender achievement gap in college science: A classroom study of values affirmation. </a:t>
            </a:r>
            <a:r>
              <a:rPr lang="en-US" i="1" dirty="0"/>
              <a:t>Science</a:t>
            </a:r>
            <a:r>
              <a:rPr lang="en-US" dirty="0"/>
              <a:t>, </a:t>
            </a:r>
            <a:r>
              <a:rPr lang="en-US" i="1" dirty="0"/>
              <a:t>330</a:t>
            </a:r>
            <a:r>
              <a:rPr lang="en-US" dirty="0"/>
              <a:t>(6008), 1234-1237.</a:t>
            </a:r>
          </a:p>
          <a:p>
            <a:pPr marL="457200" indent="-457200">
              <a:buFont typeface="+mj-lt"/>
              <a:buAutoNum type="arabicPeriod"/>
            </a:pPr>
            <a:r>
              <a:rPr lang="en-US" dirty="0" err="1"/>
              <a:t>Kost</a:t>
            </a:r>
            <a:r>
              <a:rPr lang="en-US" dirty="0"/>
              <a:t>-Smith, L. E., Pollock, S. J., Finkelstein, N. D., Cohen, G. L., Ito, T. A., &amp; Miyake, A. (2012, February). Replicating a self-affirmation intervention to address gender differences: Successes and challenges. In </a:t>
            </a:r>
            <a:r>
              <a:rPr lang="en-US" i="1" dirty="0"/>
              <a:t>AIP Conference Proceedings</a:t>
            </a:r>
            <a:r>
              <a:rPr lang="en-US" dirty="0"/>
              <a:t>(Vol. 1413, No. 1, pp. 231-234). AIP.</a:t>
            </a:r>
          </a:p>
          <a:p>
            <a:pPr marL="457200" indent="-457200">
              <a:buFont typeface="+mj-lt"/>
              <a:buAutoNum type="arabicPeriod"/>
            </a:pPr>
            <a:r>
              <a:rPr lang="en-US" dirty="0" err="1"/>
              <a:t>Nissen</a:t>
            </a:r>
            <a:r>
              <a:rPr lang="en-US" dirty="0"/>
              <a:t>, J. M., Jariwala, M., Close, E. W., &amp; Van </a:t>
            </a:r>
            <a:r>
              <a:rPr lang="en-US" dirty="0" err="1"/>
              <a:t>Dusen</a:t>
            </a:r>
            <a:r>
              <a:rPr lang="en-US" dirty="0"/>
              <a:t>, B. (2018). Participation and performance on paper-and computer-based low-stakes assessments. </a:t>
            </a:r>
            <a:r>
              <a:rPr lang="en-US" i="1" dirty="0"/>
              <a:t>International Journal of STEM Education</a:t>
            </a:r>
            <a:r>
              <a:rPr lang="en-US" dirty="0"/>
              <a:t>, </a:t>
            </a:r>
            <a:r>
              <a:rPr lang="en-US" i="1" dirty="0"/>
              <a:t>5</a:t>
            </a:r>
            <a:r>
              <a:rPr lang="en-US" dirty="0"/>
              <a:t>(1), 21.</a:t>
            </a:r>
          </a:p>
          <a:p>
            <a:pPr marL="457200" indent="-457200">
              <a:buFont typeface="+mj-lt"/>
              <a:buAutoNum type="arabicPeriod"/>
            </a:pPr>
            <a:r>
              <a:rPr lang="en-US" dirty="0"/>
              <a:t>Rubin, D. B. (1976). Inference and missing data. </a:t>
            </a:r>
            <a:r>
              <a:rPr lang="en-US" i="1" dirty="0" err="1"/>
              <a:t>Biometrika</a:t>
            </a:r>
            <a:r>
              <a:rPr lang="en-US" dirty="0"/>
              <a:t>, </a:t>
            </a:r>
            <a:r>
              <a:rPr lang="en-US" i="1" dirty="0"/>
              <a:t>63</a:t>
            </a:r>
            <a:r>
              <a:rPr lang="en-US" dirty="0"/>
              <a:t>(3), 581-592.</a:t>
            </a:r>
          </a:p>
          <a:p>
            <a:pPr marL="457200" indent="-457200">
              <a:buFont typeface="+mj-lt"/>
              <a:buAutoNum type="arabicPeriod"/>
            </a:pPr>
            <a:r>
              <a:rPr lang="en-US" dirty="0"/>
              <a:t>Cheema, J. R. (2014). A review of missing data handling methods in education research. </a:t>
            </a:r>
            <a:r>
              <a:rPr lang="en-US" i="1" dirty="0"/>
              <a:t>Review of Educational Research</a:t>
            </a:r>
            <a:r>
              <a:rPr lang="en-US" dirty="0"/>
              <a:t>, </a:t>
            </a:r>
            <a:r>
              <a:rPr lang="en-US" i="1" dirty="0"/>
              <a:t>84</a:t>
            </a:r>
            <a:r>
              <a:rPr lang="en-US" dirty="0"/>
              <a:t>(4), 487-508.</a:t>
            </a:r>
          </a:p>
          <a:p>
            <a:pPr marL="457200" indent="-457200">
              <a:buFont typeface="+mj-lt"/>
              <a:buAutoNum type="arabicPeriod"/>
            </a:pPr>
            <a:r>
              <a:rPr lang="en-US" dirty="0"/>
              <a:t>Schafer, J. L. (1999). Multiple imputation: a primer. </a:t>
            </a:r>
            <a:r>
              <a:rPr lang="en-US" i="1" dirty="0"/>
              <a:t>Statistical methods in medical research</a:t>
            </a:r>
            <a:r>
              <a:rPr lang="en-US" dirty="0"/>
              <a:t>, </a:t>
            </a:r>
            <a:r>
              <a:rPr lang="en-US" i="1" dirty="0"/>
              <a:t>8</a:t>
            </a:r>
            <a:r>
              <a:rPr lang="en-US" dirty="0"/>
              <a:t>(1), 3-15.</a:t>
            </a:r>
          </a:p>
        </p:txBody>
      </p:sp>
      <p:sp>
        <p:nvSpPr>
          <p:cNvPr id="4" name="Slide Number Placeholder 3"/>
          <p:cNvSpPr>
            <a:spLocks noGrp="1"/>
          </p:cNvSpPr>
          <p:nvPr>
            <p:ph type="sldNum" sz="quarter" idx="12"/>
          </p:nvPr>
        </p:nvSpPr>
        <p:spPr/>
        <p:txBody>
          <a:bodyPr/>
          <a:lstStyle/>
          <a:p>
            <a:fld id="{5ADE5962-1C11-E54A-AAC3-567244679C06}" type="slidenum">
              <a:rPr lang="en-US" smtClean="0"/>
              <a:t>75</a:t>
            </a:fld>
            <a:endParaRPr lang="en-US"/>
          </a:p>
        </p:txBody>
      </p:sp>
    </p:spTree>
    <p:extLst>
      <p:ext uri="{BB962C8B-B14F-4D97-AF65-F5344CB8AC3E}">
        <p14:creationId xmlns:p14="http://schemas.microsoft.com/office/powerpoint/2010/main" val="349362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Supplemental Material</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ADE5962-1C11-E54A-AAC3-567244679C06}" type="slidenum">
              <a:rPr lang="en-US" smtClean="0"/>
              <a:t>76</a:t>
            </a:fld>
            <a:endParaRPr lang="en-US"/>
          </a:p>
        </p:txBody>
      </p:sp>
    </p:spTree>
    <p:extLst>
      <p:ext uri="{BB962C8B-B14F-4D97-AF65-F5344CB8AC3E}">
        <p14:creationId xmlns:p14="http://schemas.microsoft.com/office/powerpoint/2010/main" val="1719511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Distributions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873" y="2193925"/>
            <a:ext cx="6518253" cy="4024313"/>
          </a:xfrm>
        </p:spPr>
      </p:pic>
      <p:sp>
        <p:nvSpPr>
          <p:cNvPr id="4" name="Slide Number Placeholder 3"/>
          <p:cNvSpPr>
            <a:spLocks noGrp="1"/>
          </p:cNvSpPr>
          <p:nvPr>
            <p:ph type="sldNum" sz="quarter" idx="12"/>
          </p:nvPr>
        </p:nvSpPr>
        <p:spPr/>
        <p:txBody>
          <a:bodyPr/>
          <a:lstStyle/>
          <a:p>
            <a:fld id="{5ADE5962-1C11-E54A-AAC3-567244679C06}" type="slidenum">
              <a:rPr lang="en-US" smtClean="0"/>
              <a:t>77</a:t>
            </a:fld>
            <a:endParaRPr lang="en-US"/>
          </a:p>
        </p:txBody>
      </p:sp>
    </p:spTree>
    <p:extLst>
      <p:ext uri="{BB962C8B-B14F-4D97-AF65-F5344CB8AC3E}">
        <p14:creationId xmlns:p14="http://schemas.microsoft.com/office/powerpoint/2010/main" val="128195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DE5962-1C11-E54A-AAC3-567244679C06}" type="slidenum">
              <a:rPr lang="en-US" smtClean="0"/>
              <a:t>78</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452" r="32972"/>
          <a:stretch/>
        </p:blipFill>
        <p:spPr>
          <a:xfrm>
            <a:off x="411954" y="2875246"/>
            <a:ext cx="3958341" cy="3372177"/>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3158" b="78714"/>
          <a:stretch/>
        </p:blipFill>
        <p:spPr>
          <a:xfrm>
            <a:off x="411954" y="1796597"/>
            <a:ext cx="5128443" cy="1078649"/>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0186" t="12165"/>
          <a:stretch/>
        </p:blipFill>
        <p:spPr>
          <a:xfrm>
            <a:off x="4370295" y="1796597"/>
            <a:ext cx="1170102" cy="445082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2538" t="23752" r="3084" b="39316"/>
          <a:stretch/>
        </p:blipFill>
        <p:spPr>
          <a:xfrm>
            <a:off x="4813933" y="1796597"/>
            <a:ext cx="693214" cy="1425136"/>
          </a:xfrm>
          <a:prstGeom prst="rect">
            <a:avLst/>
          </a:prstGeom>
        </p:spPr>
      </p:pic>
      <p:pic>
        <p:nvPicPr>
          <p:cNvPr id="8" name="Picture 7">
            <a:extLst>
              <a:ext uri="{FF2B5EF4-FFF2-40B4-BE49-F238E27FC236}">
                <a16:creationId xmlns:a16="http://schemas.microsoft.com/office/drawing/2014/main" id="{FE27AE85-4820-4BDC-AF60-42CF1C7EC45B}"/>
              </a:ext>
            </a:extLst>
          </p:cNvPr>
          <p:cNvPicPr>
            <a:picLocks noChangeAspect="1"/>
          </p:cNvPicPr>
          <p:nvPr/>
        </p:nvPicPr>
        <p:blipFill rotWithShape="1">
          <a:blip r:embed="rId4">
            <a:extLst>
              <a:ext uri="{28A0092B-C50C-407E-A947-70E740481C1C}">
                <a14:useLocalDpi xmlns:a14="http://schemas.microsoft.com/office/drawing/2010/main" val="0"/>
              </a:ext>
            </a:extLst>
          </a:blip>
          <a:srcRect t="32897" r="33678"/>
          <a:stretch/>
        </p:blipFill>
        <p:spPr>
          <a:xfrm>
            <a:off x="6710499" y="2892509"/>
            <a:ext cx="3925081" cy="3383280"/>
          </a:xfrm>
          <a:prstGeom prst="rect">
            <a:avLst/>
          </a:prstGeom>
        </p:spPr>
      </p:pic>
      <p:pic>
        <p:nvPicPr>
          <p:cNvPr id="9" name="Picture 8">
            <a:extLst>
              <a:ext uri="{FF2B5EF4-FFF2-40B4-BE49-F238E27FC236}">
                <a16:creationId xmlns:a16="http://schemas.microsoft.com/office/drawing/2014/main" id="{C4810CE9-28CA-4DDB-B41B-3AFB607D592B}"/>
              </a:ext>
            </a:extLst>
          </p:cNvPr>
          <p:cNvPicPr>
            <a:picLocks noChangeAspect="1"/>
          </p:cNvPicPr>
          <p:nvPr/>
        </p:nvPicPr>
        <p:blipFill rotWithShape="1">
          <a:blip r:embed="rId4">
            <a:extLst>
              <a:ext uri="{28A0092B-C50C-407E-A947-70E740481C1C}">
                <a14:useLocalDpi xmlns:a14="http://schemas.microsoft.com/office/drawing/2010/main" val="0"/>
              </a:ext>
            </a:extLst>
          </a:blip>
          <a:srcRect l="77593" t="11160"/>
          <a:stretch/>
        </p:blipFill>
        <p:spPr>
          <a:xfrm>
            <a:off x="10635580" y="1796597"/>
            <a:ext cx="1326075" cy="4479192"/>
          </a:xfrm>
          <a:prstGeom prst="rect">
            <a:avLst/>
          </a:prstGeom>
        </p:spPr>
      </p:pic>
      <p:pic>
        <p:nvPicPr>
          <p:cNvPr id="10" name="Picture 9">
            <a:extLst>
              <a:ext uri="{FF2B5EF4-FFF2-40B4-BE49-F238E27FC236}">
                <a16:creationId xmlns:a16="http://schemas.microsoft.com/office/drawing/2014/main" id="{E0D11D9B-7D74-4C17-8E2C-175D26FCE4AB}"/>
              </a:ext>
            </a:extLst>
          </p:cNvPr>
          <p:cNvPicPr>
            <a:picLocks noChangeAspect="1"/>
          </p:cNvPicPr>
          <p:nvPr/>
        </p:nvPicPr>
        <p:blipFill rotWithShape="1">
          <a:blip r:embed="rId4">
            <a:extLst>
              <a:ext uri="{28A0092B-C50C-407E-A947-70E740481C1C}">
                <a14:useLocalDpi xmlns:a14="http://schemas.microsoft.com/office/drawing/2010/main" val="0"/>
              </a:ext>
            </a:extLst>
          </a:blip>
          <a:srcRect r="11271" b="78264"/>
          <a:stretch/>
        </p:blipFill>
        <p:spPr>
          <a:xfrm>
            <a:off x="6710499" y="1796597"/>
            <a:ext cx="5251156" cy="1095912"/>
          </a:xfrm>
          <a:prstGeom prst="rect">
            <a:avLst/>
          </a:prstGeom>
        </p:spPr>
      </p:pic>
    </p:spTree>
    <p:extLst>
      <p:ext uri="{BB962C8B-B14F-4D97-AF65-F5344CB8AC3E}">
        <p14:creationId xmlns:p14="http://schemas.microsoft.com/office/powerpoint/2010/main" val="2067203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31900"/>
            <a:ext cx="10058400" cy="4136052"/>
          </a:xfrm>
          <a:prstGeom prst="rect">
            <a:avLst/>
          </a:prstGeom>
        </p:spPr>
      </p:pic>
      <p:cxnSp>
        <p:nvCxnSpPr>
          <p:cNvPr id="22" name="Straight Connector 21"/>
          <p:cNvCxnSpPr/>
          <p:nvPr/>
        </p:nvCxnSpPr>
        <p:spPr>
          <a:xfrm flipV="1">
            <a:off x="2677885" y="1746229"/>
            <a:ext cx="0" cy="2986087"/>
          </a:xfrm>
          <a:prstGeom prst="line">
            <a:avLst/>
          </a:prstGeom>
          <a:ln w="19050">
            <a:solidFill>
              <a:schemeClr val="tx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335720" y="1746229"/>
            <a:ext cx="0" cy="2986087"/>
          </a:xfrm>
          <a:prstGeom prst="line">
            <a:avLst/>
          </a:prstGeom>
          <a:ln w="19050">
            <a:solidFill>
              <a:schemeClr val="tx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987145" y="1746229"/>
            <a:ext cx="0" cy="2986087"/>
          </a:xfrm>
          <a:prstGeom prst="line">
            <a:avLst/>
          </a:prstGeom>
          <a:ln w="19050">
            <a:solidFill>
              <a:schemeClr val="tx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672132" y="1746229"/>
            <a:ext cx="0" cy="2986087"/>
          </a:xfrm>
          <a:prstGeom prst="line">
            <a:avLst/>
          </a:prstGeom>
          <a:ln w="19050">
            <a:solidFill>
              <a:schemeClr val="tx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297230" y="1746229"/>
            <a:ext cx="0" cy="2986087"/>
          </a:xfrm>
          <a:prstGeom prst="line">
            <a:avLst/>
          </a:prstGeom>
          <a:ln w="19050">
            <a:solidFill>
              <a:schemeClr val="tx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ADE5962-1C11-E54A-AAC3-567244679C06}" type="slidenum">
              <a:rPr lang="en-US" smtClean="0"/>
              <a:t>79</a:t>
            </a:fld>
            <a:endParaRPr lang="en-US"/>
          </a:p>
        </p:txBody>
      </p:sp>
      <p:cxnSp>
        <p:nvCxnSpPr>
          <p:cNvPr id="7" name="Straight Connector 6"/>
          <p:cNvCxnSpPr/>
          <p:nvPr/>
        </p:nvCxnSpPr>
        <p:spPr>
          <a:xfrm flipV="1">
            <a:off x="2677885" y="4370832"/>
            <a:ext cx="0" cy="361484"/>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330534" y="4053057"/>
            <a:ext cx="2" cy="679259"/>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89124" y="3785342"/>
            <a:ext cx="1979" cy="946974"/>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668173" y="3675888"/>
            <a:ext cx="9226" cy="1056428"/>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291964" y="3429000"/>
            <a:ext cx="4437" cy="1303316"/>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677885" y="1746229"/>
            <a:ext cx="0" cy="13716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330535" y="2167128"/>
            <a:ext cx="1" cy="950701"/>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991104" y="2432029"/>
            <a:ext cx="1" cy="6858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676091" y="2642616"/>
            <a:ext cx="1308" cy="475213"/>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9291964" y="2807208"/>
            <a:ext cx="4437" cy="310621"/>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7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685800" y="1645920"/>
            <a:ext cx="10820400" cy="4572765"/>
          </a:xfrm>
        </p:spPr>
        <p:txBody>
          <a:bodyPr>
            <a:normAutofit/>
          </a:bodyPr>
          <a:lstStyle/>
          <a:p>
            <a:r>
              <a:rPr lang="en-US" sz="2800" dirty="0"/>
              <a:t>Science for good or bad shapes policy and impacts lives</a:t>
            </a:r>
          </a:p>
          <a:p>
            <a:r>
              <a:rPr lang="en-US" sz="2800" dirty="0"/>
              <a:t>Science is only as reliable as the methods we employ</a:t>
            </a:r>
          </a:p>
          <a:p>
            <a:pPr lvl="1"/>
            <a:r>
              <a:rPr lang="en-US" sz="2800" dirty="0"/>
              <a:t>A Nation at Risk </a:t>
            </a:r>
            <a:r>
              <a:rPr lang="mr-IN" sz="2800" dirty="0"/>
              <a:t>–</a:t>
            </a:r>
            <a:r>
              <a:rPr lang="en-US" sz="2800" dirty="0"/>
              <a:t> 1983 vs 1994 [1]</a:t>
            </a:r>
          </a:p>
          <a:p>
            <a:pPr lvl="1"/>
            <a:r>
              <a:rPr lang="en-US" sz="2800" dirty="0"/>
              <a:t>Replication Crises </a:t>
            </a:r>
            <a:r>
              <a:rPr lang="mr-IN" sz="2800" dirty="0"/>
              <a:t>–</a:t>
            </a:r>
            <a:r>
              <a:rPr lang="en-US" sz="2800" dirty="0"/>
              <a:t> Today</a:t>
            </a:r>
          </a:p>
          <a:p>
            <a:pPr lvl="2"/>
            <a:r>
              <a:rPr lang="en-US" sz="2600" dirty="0"/>
              <a:t>Psychology, Sociology, Economics,  and Biomedical</a:t>
            </a:r>
          </a:p>
          <a:p>
            <a:r>
              <a:rPr lang="en-US" sz="2800" dirty="0"/>
              <a:t>Statistical literacy for scientists is critical</a:t>
            </a:r>
          </a:p>
          <a:p>
            <a:pPr lvl="1"/>
            <a:r>
              <a:rPr lang="en-US" sz="2600" dirty="0"/>
              <a:t>Updating common practices to use the new and improved</a:t>
            </a:r>
          </a:p>
          <a:p>
            <a:r>
              <a:rPr lang="en-US" sz="2800" dirty="0"/>
              <a:t>Gaps in statistical practices in PER</a:t>
            </a:r>
          </a:p>
          <a:p>
            <a:pPr lvl="1"/>
            <a:r>
              <a:rPr lang="en-US" sz="4400" b="1" dirty="0"/>
              <a:t>Missing Data</a:t>
            </a:r>
          </a:p>
          <a:p>
            <a:endParaRPr lang="en-US" dirty="0"/>
          </a:p>
        </p:txBody>
      </p:sp>
      <p:sp>
        <p:nvSpPr>
          <p:cNvPr id="4" name="Slide Number Placeholder 3"/>
          <p:cNvSpPr>
            <a:spLocks noGrp="1"/>
          </p:cNvSpPr>
          <p:nvPr>
            <p:ph type="sldNum" sz="quarter" idx="12"/>
          </p:nvPr>
        </p:nvSpPr>
        <p:spPr/>
        <p:txBody>
          <a:bodyPr/>
          <a:lstStyle/>
          <a:p>
            <a:fld id="{5ADE5962-1C11-E54A-AAC3-567244679C06}" type="slidenum">
              <a:rPr lang="en-US" smtClean="0"/>
              <a:t>8</a:t>
            </a:fld>
            <a:endParaRPr lang="en-US"/>
          </a:p>
        </p:txBody>
      </p:sp>
    </p:spTree>
    <p:extLst>
      <p:ext uri="{BB962C8B-B14F-4D97-AF65-F5344CB8AC3E}">
        <p14:creationId xmlns:p14="http://schemas.microsoft.com/office/powerpoint/2010/main" val="1178223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037" y="1102360"/>
            <a:ext cx="5511800" cy="4711700"/>
          </a:xfrm>
          <a:prstGeom prst="rect">
            <a:avLst/>
          </a:prstGeom>
        </p:spPr>
      </p:pic>
      <p:sp>
        <p:nvSpPr>
          <p:cNvPr id="2" name="Slide Number Placeholder 1"/>
          <p:cNvSpPr>
            <a:spLocks noGrp="1"/>
          </p:cNvSpPr>
          <p:nvPr>
            <p:ph type="sldNum" sz="quarter" idx="12"/>
          </p:nvPr>
        </p:nvSpPr>
        <p:spPr/>
        <p:txBody>
          <a:bodyPr/>
          <a:lstStyle/>
          <a:p>
            <a:fld id="{5ADE5962-1C11-E54A-AAC3-567244679C06}" type="slidenum">
              <a:rPr lang="en-US" smtClean="0"/>
              <a:t>80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260"/>
            <a:ext cx="5549900" cy="4749800"/>
          </a:xfrm>
          <a:prstGeom prst="rect">
            <a:avLst/>
          </a:prstGeom>
        </p:spPr>
      </p:pic>
      <p:cxnSp>
        <p:nvCxnSpPr>
          <p:cNvPr id="5" name="Straight Connector 4"/>
          <p:cNvCxnSpPr/>
          <p:nvPr/>
        </p:nvCxnSpPr>
        <p:spPr>
          <a:xfrm flipV="1">
            <a:off x="3453388" y="1076960"/>
            <a:ext cx="0" cy="3981378"/>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453388" y="3240911"/>
            <a:ext cx="0" cy="1817426"/>
          </a:xfrm>
          <a:prstGeom prst="line">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453388" y="1169043"/>
            <a:ext cx="0" cy="1811818"/>
          </a:xfrm>
          <a:prstGeom prst="line">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635678" y="1102360"/>
            <a:ext cx="0" cy="3955978"/>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635678" y="3321934"/>
            <a:ext cx="0" cy="1759553"/>
          </a:xfrm>
          <a:prstGeom prst="line">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065866" y="1125510"/>
            <a:ext cx="0" cy="394440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065866" y="1435261"/>
            <a:ext cx="0" cy="1545604"/>
          </a:xfrm>
          <a:prstGeom prst="line">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2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Status Quo:</a:t>
            </a:r>
            <a:br>
              <a:rPr lang="en-US" dirty="0"/>
            </a:br>
            <a:r>
              <a:rPr lang="en-US" dirty="0"/>
              <a:t>Complete Case Analysis</a:t>
            </a:r>
          </a:p>
        </p:txBody>
      </p:sp>
      <p:sp>
        <p:nvSpPr>
          <p:cNvPr id="3" name="Content Placeholder 2"/>
          <p:cNvSpPr>
            <a:spLocks noGrp="1"/>
          </p:cNvSpPr>
          <p:nvPr>
            <p:ph idx="1"/>
          </p:nvPr>
        </p:nvSpPr>
        <p:spPr>
          <a:xfrm>
            <a:off x="179360" y="2194560"/>
            <a:ext cx="4445000" cy="4024125"/>
          </a:xfrm>
        </p:spPr>
        <p:txBody>
          <a:bodyPr/>
          <a:lstStyle/>
          <a:p>
            <a:r>
              <a:rPr lang="en-US" dirty="0"/>
              <a:t>Complete data only</a:t>
            </a:r>
          </a:p>
          <a:p>
            <a:r>
              <a:rPr lang="en-US" dirty="0"/>
              <a:t>Built in to most statistics software</a:t>
            </a:r>
          </a:p>
        </p:txBody>
      </p:sp>
      <p:sp>
        <p:nvSpPr>
          <p:cNvPr id="39" name="Slide Number Placeholder 38"/>
          <p:cNvSpPr>
            <a:spLocks noGrp="1"/>
          </p:cNvSpPr>
          <p:nvPr>
            <p:ph type="sldNum" sz="quarter" idx="12"/>
          </p:nvPr>
        </p:nvSpPr>
        <p:spPr/>
        <p:txBody>
          <a:bodyPr/>
          <a:lstStyle/>
          <a:p>
            <a:fld id="{5ADE5962-1C11-E54A-AAC3-567244679C06}" type="slidenum">
              <a:rPr lang="en-US" smtClean="0"/>
              <a:t>9</a:t>
            </a:fld>
            <a:endParaRPr lang="en-US"/>
          </a:p>
        </p:txBody>
      </p:sp>
    </p:spTree>
    <p:extLst>
      <p:ext uri="{BB962C8B-B14F-4D97-AF65-F5344CB8AC3E}">
        <p14:creationId xmlns:p14="http://schemas.microsoft.com/office/powerpoint/2010/main" val="32573185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50308</TotalTime>
  <Words>4624</Words>
  <Application>Microsoft Office PowerPoint</Application>
  <PresentationFormat>Widescreen</PresentationFormat>
  <Paragraphs>1599</Paragraphs>
  <Slides>80</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Cambria Math</vt:lpstr>
      <vt:lpstr>Century Gothic</vt:lpstr>
      <vt:lpstr>Helvetica Light</vt:lpstr>
      <vt:lpstr>Mangal</vt:lpstr>
      <vt:lpstr>Segoe Print</vt:lpstr>
      <vt:lpstr>Vapor Trail</vt:lpstr>
      <vt:lpstr>Missing data And Bias</vt:lpstr>
      <vt:lpstr>Disclaimer</vt:lpstr>
      <vt:lpstr>A Nation at Risk [1] </vt:lpstr>
      <vt:lpstr>A Nation at Risk [1] </vt:lpstr>
      <vt:lpstr>The Sandia report and US achievement: An assessment (1994) [1]</vt:lpstr>
      <vt:lpstr>The Sandia report and US achievement: An assessment (1994) [1]</vt:lpstr>
      <vt:lpstr>The Sandia report and US achievement: An assessment (1994) [1]</vt:lpstr>
      <vt:lpstr>Motivation</vt:lpstr>
      <vt:lpstr>PER Status Quo: Complete Case Analysis</vt:lpstr>
      <vt:lpstr>PER Status Quo: Complete Case Analysis</vt:lpstr>
      <vt:lpstr>PER Status Quo: Complete Case Analysis</vt:lpstr>
      <vt:lpstr>PER Status Quo: Complete Case Analysis</vt:lpstr>
      <vt:lpstr>PER Status Quo: Complete Case Analysis</vt:lpstr>
      <vt:lpstr>Complete Case Analysis</vt:lpstr>
      <vt:lpstr>Complete Case Analysis</vt:lpstr>
      <vt:lpstr>Types of missing data</vt:lpstr>
      <vt:lpstr>Types of missing data</vt:lpstr>
      <vt:lpstr>Current practices in PER Studies</vt:lpstr>
      <vt:lpstr>Current practices in PER Studies</vt:lpstr>
      <vt:lpstr>Current practices in PER Studies</vt:lpstr>
      <vt:lpstr>Current practices in PER Studies</vt:lpstr>
      <vt:lpstr>Current practices in PER Studies</vt:lpstr>
      <vt:lpstr>Current practices in PER Studies</vt:lpstr>
      <vt:lpstr>Participation Study</vt:lpstr>
      <vt:lpstr>Participation Study</vt:lpstr>
      <vt:lpstr>Participation Study</vt:lpstr>
      <vt:lpstr>Participation Study</vt:lpstr>
      <vt:lpstr>Participation Study</vt:lpstr>
      <vt:lpstr>Participation Study</vt:lpstr>
      <vt:lpstr>Participation Study</vt:lpstr>
      <vt:lpstr>Purpose</vt:lpstr>
      <vt:lpstr>Types of missing data</vt:lpstr>
      <vt:lpstr>Types of missing data</vt:lpstr>
      <vt:lpstr>Types of missing data</vt:lpstr>
      <vt:lpstr>Explanation of MAR</vt:lpstr>
      <vt:lpstr>Explanation of MAR</vt:lpstr>
      <vt:lpstr>Explanation of MAR</vt:lpstr>
      <vt:lpstr>Explanation of MAR</vt:lpstr>
      <vt:lpstr>Explanation of MAR</vt:lpstr>
      <vt:lpstr>What should be done?</vt:lpstr>
      <vt:lpstr>Multiple Imputation (MI) [5]</vt:lpstr>
      <vt:lpstr>Multiple Imputation (MI) [5]</vt:lpstr>
      <vt:lpstr>Multiple Imputation (MI) [5]</vt:lpstr>
      <vt:lpstr>Multiple Imputation (MI) [5]</vt:lpstr>
      <vt:lpstr>Multiple Imputation (MI) [5]</vt:lpstr>
      <vt:lpstr>Multiple Imputation (MI) [5]</vt:lpstr>
      <vt:lpstr>Multiple Imputation (MI) [5]</vt:lpstr>
      <vt:lpstr>Predictive Mean Matching</vt:lpstr>
      <vt:lpstr>Predictive Mean Matching</vt:lpstr>
      <vt:lpstr>Predictive Mean Matching</vt:lpstr>
      <vt:lpstr>Predictive Mean Matching</vt:lpstr>
      <vt:lpstr>Predictive Mean Matching</vt:lpstr>
      <vt:lpstr>Predictive Mean Matching</vt:lpstr>
      <vt:lpstr>Predictive Mean Matching</vt:lpstr>
      <vt:lpstr>Predictive Mean Matching</vt:lpstr>
      <vt:lpstr>Hot deck Imputation</vt:lpstr>
      <vt:lpstr>Predictive Mean Matching</vt:lpstr>
      <vt:lpstr>Predictive Mean Matching</vt:lpstr>
      <vt:lpstr>Predictive Mean Matching</vt:lpstr>
      <vt:lpstr>Predictive Mean Matching</vt:lpstr>
      <vt:lpstr>Predictive Mean Matching</vt:lpstr>
      <vt:lpstr>Rubin’s Rules</vt:lpstr>
      <vt:lpstr>Research Questions</vt:lpstr>
      <vt:lpstr>Methods</vt:lpstr>
      <vt:lpstr>Results: Bias</vt:lpstr>
      <vt:lpstr>Results: Bias</vt:lpstr>
      <vt:lpstr>Results: Bias</vt:lpstr>
      <vt:lpstr>Example: Biased Results</vt:lpstr>
      <vt:lpstr>Example: Biased Results</vt:lpstr>
      <vt:lpstr>Example: Biased Results</vt:lpstr>
      <vt:lpstr>Example: Biased Results</vt:lpstr>
      <vt:lpstr>Example: Biased Results</vt:lpstr>
      <vt:lpstr>discussion</vt:lpstr>
      <vt:lpstr>Thank You</vt:lpstr>
      <vt:lpstr>References</vt:lpstr>
      <vt:lpstr>Supplemental Material</vt:lpstr>
      <vt:lpstr>Grade Distributions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Jayson</dc:creator>
  <cp:lastModifiedBy>Robin A Donatello</cp:lastModifiedBy>
  <cp:revision>146</cp:revision>
  <cp:lastPrinted>2019-04-14T13:24:34Z</cp:lastPrinted>
  <dcterms:created xsi:type="dcterms:W3CDTF">2018-06-05T15:58:54Z</dcterms:created>
  <dcterms:modified xsi:type="dcterms:W3CDTF">2019-11-08T22:51:34Z</dcterms:modified>
</cp:coreProperties>
</file>